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61" r:id="rId5"/>
    <p:sldId id="524" r:id="rId6"/>
    <p:sldId id="525" r:id="rId7"/>
    <p:sldId id="527" r:id="rId8"/>
    <p:sldId id="330" r:id="rId9"/>
    <p:sldId id="289" r:id="rId10"/>
    <p:sldId id="536" r:id="rId11"/>
    <p:sldId id="322" r:id="rId12"/>
    <p:sldId id="339" r:id="rId13"/>
    <p:sldId id="521" r:id="rId14"/>
    <p:sldId id="535" r:id="rId15"/>
    <p:sldId id="529" r:id="rId16"/>
    <p:sldId id="324" r:id="rId17"/>
    <p:sldId id="533" r:id="rId18"/>
    <p:sldId id="534" r:id="rId19"/>
    <p:sldId id="265" r:id="rId20"/>
    <p:sldId id="518" r:id="rId21"/>
  </p:sldIdLst>
  <p:sldSz cx="12192000" cy="6858000"/>
  <p:notesSz cx="6735763" cy="9866313"/>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7F4"/>
    <a:srgbClr val="333333"/>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631" autoAdjust="0"/>
  </p:normalViewPr>
  <p:slideViewPr>
    <p:cSldViewPr snapToGrid="0">
      <p:cViewPr varScale="1">
        <p:scale>
          <a:sx n="32" d="100"/>
          <a:sy n="32" d="100"/>
        </p:scale>
        <p:origin x="1505" y="3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067D4081-424E-48FB-8BE3-18A8F72C9590}" type="datetimeFigureOut">
              <a:rPr lang="nb-NO" smtClean="0"/>
              <a:t>26.11.2023</a:t>
            </a:fld>
            <a:endParaRPr lang="nb-NO"/>
          </a:p>
        </p:txBody>
      </p:sp>
      <p:sp>
        <p:nvSpPr>
          <p:cNvPr id="4" name="Plassholder for lysbilde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908EE430-F875-4AD3-ADCD-38E2F4BF6E84}" type="slidenum">
              <a:rPr lang="nb-NO" smtClean="0"/>
              <a:t>‹#›</a:t>
            </a:fld>
            <a:endParaRPr lang="nb-NO"/>
          </a:p>
        </p:txBody>
      </p:sp>
    </p:spTree>
    <p:extLst>
      <p:ext uri="{BB962C8B-B14F-4D97-AF65-F5344CB8AC3E}">
        <p14:creationId xmlns:p14="http://schemas.microsoft.com/office/powerpoint/2010/main" val="251887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nl.no/arbeidsgiver"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snl.no/stat" TargetMode="External"/><Relationship Id="rId4" Type="http://schemas.openxmlformats.org/officeDocument/2006/relationships/hyperlink" Target="https://snl.no/arbeidstaker"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Presenter deg selv og </a:t>
            </a:r>
            <a:r>
              <a:rPr lang="nb-NO" dirty="0" err="1"/>
              <a:t>FN-sambandet</a:t>
            </a:r>
            <a:endParaRPr lang="nb-NO" dirty="0">
              <a:cs typeface="Calibri"/>
            </a:endParaRPr>
          </a:p>
          <a:p>
            <a:endParaRPr lang="nb-NO" dirty="0"/>
          </a:p>
          <a:p>
            <a:r>
              <a:rPr lang="nb-NO" dirty="0"/>
              <a:t>Foto: https://flickr.com/photos/cafnr/15464781055/in/photolist-pyz3C8-Vocffj-AV1GkJ-fdg5Be-dCqBFW-oUfJ1-4Ywi5S-9QZzGH-oosvv-5hrtd-owafu-hsZSmt-ht1RNF-7mGzZP-hAKPUo-hALyeA-aEiFvX-28Zeo3J-hANxHm-hAQ97X-epnYS1-f4QZQR-bgPgwH-ht1nSG-4o4S5-hykj7j-8BAdxx-dtZ5fo-hAPBUf-g2Hemq-hsXKjL-g4czdX-dXXUVG-hAJdo6-tHhgVn-hANGBd-nhLG9X-hAQiPd-hANvvx-3KDjTs-hAKFLG-2cqye5E-Fp2RSG-2aSDGHN-FVTFL-haZSsG-t3Tq6D-fmuRzo-YPDkE-cWbYAw </a:t>
            </a:r>
            <a:endParaRPr lang="nb-NO" dirty="0">
              <a:cs typeface="Calibri"/>
            </a:endParaRPr>
          </a:p>
        </p:txBody>
      </p:sp>
      <p:sp>
        <p:nvSpPr>
          <p:cNvPr id="4" name="Plassholder for lysbildenummer 3"/>
          <p:cNvSpPr>
            <a:spLocks noGrp="1"/>
          </p:cNvSpPr>
          <p:nvPr>
            <p:ph type="sldNum" sz="quarter" idx="10"/>
          </p:nvPr>
        </p:nvSpPr>
        <p:spPr/>
        <p:txBody>
          <a:bodyPr/>
          <a:lstStyle/>
          <a:p>
            <a:fld id="{908EE430-F875-4AD3-ADCD-38E2F4BF6E84}" type="slidenum">
              <a:rPr lang="nb-NO" smtClean="0"/>
              <a:t>1</a:t>
            </a:fld>
            <a:endParaRPr lang="nb-NO"/>
          </a:p>
        </p:txBody>
      </p:sp>
    </p:spTree>
    <p:extLst>
      <p:ext uri="{BB962C8B-B14F-4D97-AF65-F5344CB8AC3E}">
        <p14:creationId xmlns:p14="http://schemas.microsoft.com/office/powerpoint/2010/main" val="2523225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dirty="0">
                <a:solidFill>
                  <a:schemeClr val="bg2">
                    <a:lumMod val="95000"/>
                  </a:schemeClr>
                </a:solidFill>
                <a:cs typeface="Calibri"/>
              </a:rPr>
              <a:t>Les punktene på sliden høyt. </a:t>
            </a:r>
            <a:br>
              <a:rPr lang="nb-NO" dirty="0">
                <a:cs typeface="+mn-lt"/>
              </a:rPr>
            </a:br>
            <a:r>
              <a:rPr lang="nb-NO" dirty="0">
                <a:solidFill>
                  <a:srgbClr val="DCDADA"/>
                </a:solidFill>
                <a:cs typeface="+mn-lt"/>
              </a:rPr>
              <a:t>Juster tidene etter hvordan dere ligger an så langt.</a:t>
            </a:r>
          </a:p>
          <a:p>
            <a:pPr>
              <a:defRPr/>
            </a:pPr>
            <a:r>
              <a:rPr lang="nb-NO" dirty="0">
                <a:solidFill>
                  <a:srgbClr val="DCDADA"/>
                </a:solidFill>
                <a:cs typeface="+mn-lt"/>
              </a:rPr>
              <a:t>Spør om noen elever har spørsmål. </a:t>
            </a:r>
          </a:p>
          <a:p>
            <a:pPr>
              <a:defRPr/>
            </a:pPr>
            <a:br>
              <a:rPr lang="nb-NO" dirty="0">
                <a:cs typeface="+mn-lt"/>
              </a:rPr>
            </a:br>
            <a:br>
              <a:rPr lang="nb-NO" dirty="0">
                <a:cs typeface="+mn-lt"/>
              </a:rPr>
            </a:br>
            <a:r>
              <a:rPr lang="nb-NO" dirty="0">
                <a:cs typeface="+mn-lt"/>
              </a:rPr>
              <a:t>F</a:t>
            </a:r>
            <a:r>
              <a:rPr lang="nb-NO" dirty="0">
                <a:solidFill>
                  <a:schemeClr val="bg2">
                    <a:lumMod val="95000"/>
                  </a:schemeClr>
                </a:solidFill>
              </a:rPr>
              <a:t>oto: UN Photo/Mark Garten</a:t>
            </a:r>
            <a:endParaRPr lang="nb-NO" dirty="0">
              <a:solidFill>
                <a:schemeClr val="bg2">
                  <a:lumMod val="95000"/>
                </a:schemeClr>
              </a:solidFill>
              <a:cs typeface="Calibri"/>
            </a:endParaRPr>
          </a:p>
          <a:p>
            <a:endParaRPr lang="nb-NO" dirty="0"/>
          </a:p>
        </p:txBody>
      </p:sp>
      <p:sp>
        <p:nvSpPr>
          <p:cNvPr id="4" name="Plassholder for lysbildenummer 3"/>
          <p:cNvSpPr>
            <a:spLocks noGrp="1"/>
          </p:cNvSpPr>
          <p:nvPr>
            <p:ph type="sldNum" sz="quarter" idx="5"/>
          </p:nvPr>
        </p:nvSpPr>
        <p:spPr/>
        <p:txBody>
          <a:bodyPr/>
          <a:lstStyle/>
          <a:p>
            <a:fld id="{908EE430-F875-4AD3-ADCD-38E2F4BF6E84}" type="slidenum">
              <a:rPr lang="nb-NO" smtClean="0"/>
              <a:t>10</a:t>
            </a:fld>
            <a:endParaRPr lang="nb-NO"/>
          </a:p>
        </p:txBody>
      </p:sp>
    </p:spTree>
    <p:extLst>
      <p:ext uri="{BB962C8B-B14F-4D97-AF65-F5344CB8AC3E}">
        <p14:creationId xmlns:p14="http://schemas.microsoft.com/office/powerpoint/2010/main" val="2869339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cs typeface="Calibri"/>
              </a:rPr>
              <a:t>Det er </a:t>
            </a:r>
            <a:r>
              <a:rPr lang="en-US" dirty="0" err="1">
                <a:cs typeface="Calibri"/>
              </a:rPr>
              <a:t>opp</a:t>
            </a:r>
            <a:r>
              <a:rPr lang="en-US" dirty="0">
                <a:cs typeface="Calibri"/>
              </a:rPr>
              <a:t> </a:t>
            </a:r>
            <a:r>
              <a:rPr lang="en-US" dirty="0" err="1">
                <a:cs typeface="Calibri"/>
              </a:rPr>
              <a:t>til</a:t>
            </a:r>
            <a:r>
              <a:rPr lang="en-US" dirty="0">
                <a:cs typeface="Calibri"/>
              </a:rPr>
              <a:t> </a:t>
            </a:r>
            <a:r>
              <a:rPr lang="en-US" dirty="0" err="1">
                <a:cs typeface="Calibri"/>
              </a:rPr>
              <a:t>spilleder</a:t>
            </a:r>
            <a:r>
              <a:rPr lang="en-US" dirty="0">
                <a:cs typeface="Calibri"/>
              </a:rPr>
              <a:t> om </a:t>
            </a:r>
            <a:r>
              <a:rPr lang="en-US" dirty="0" err="1">
                <a:cs typeface="Calibri"/>
              </a:rPr>
              <a:t>spilleder</a:t>
            </a:r>
            <a:r>
              <a:rPr lang="en-US" dirty="0">
                <a:cs typeface="Calibri"/>
              </a:rPr>
              <a:t> </a:t>
            </a:r>
            <a:r>
              <a:rPr lang="en-US" dirty="0" err="1">
                <a:cs typeface="Calibri"/>
              </a:rPr>
              <a:t>ønsker</a:t>
            </a:r>
            <a:r>
              <a:rPr lang="en-US" dirty="0">
                <a:cs typeface="Calibri"/>
              </a:rPr>
              <a:t> å ta med </a:t>
            </a:r>
            <a:r>
              <a:rPr lang="en-US" dirty="0" err="1">
                <a:cs typeface="Calibri"/>
              </a:rPr>
              <a:t>denne</a:t>
            </a:r>
            <a:r>
              <a:rPr lang="en-US" dirty="0">
                <a:cs typeface="Calibri"/>
              </a:rPr>
              <a:t> </a:t>
            </a:r>
            <a:r>
              <a:rPr lang="en-US" dirty="0" err="1">
                <a:cs typeface="Calibri"/>
              </a:rPr>
              <a:t>sliden</a:t>
            </a:r>
            <a:r>
              <a:rPr lang="en-US" dirty="0">
                <a:cs typeface="Calibri"/>
              </a:rPr>
              <a:t> </a:t>
            </a:r>
            <a:r>
              <a:rPr lang="en-US" dirty="0" err="1">
                <a:cs typeface="Calibri"/>
              </a:rPr>
              <a:t>eller</a:t>
            </a:r>
            <a:r>
              <a:rPr lang="en-US" dirty="0">
                <a:cs typeface="Calibri"/>
              </a:rPr>
              <a:t> </a:t>
            </a:r>
            <a:r>
              <a:rPr lang="en-US" dirty="0" err="1">
                <a:cs typeface="Calibri"/>
              </a:rPr>
              <a:t>skjule</a:t>
            </a:r>
            <a:r>
              <a:rPr lang="en-US" dirty="0">
                <a:cs typeface="Calibri"/>
              </a:rPr>
              <a:t> den. </a:t>
            </a:r>
            <a:r>
              <a:rPr lang="en-US" dirty="0" err="1">
                <a:cs typeface="Calibri"/>
              </a:rPr>
              <a:t>Tanken</a:t>
            </a:r>
            <a:r>
              <a:rPr lang="en-US" dirty="0">
                <a:cs typeface="Calibri"/>
              </a:rPr>
              <a:t> er å la </a:t>
            </a:r>
            <a:r>
              <a:rPr lang="en-US" dirty="0" err="1">
                <a:cs typeface="Calibri"/>
              </a:rPr>
              <a:t>elevene</a:t>
            </a:r>
            <a:r>
              <a:rPr lang="en-US" dirty="0">
                <a:cs typeface="Calibri"/>
              </a:rPr>
              <a:t> </a:t>
            </a:r>
            <a:r>
              <a:rPr lang="en-US" dirty="0" err="1">
                <a:cs typeface="Calibri"/>
              </a:rPr>
              <a:t>få</a:t>
            </a:r>
            <a:r>
              <a:rPr lang="en-US" dirty="0">
                <a:cs typeface="Calibri"/>
              </a:rPr>
              <a:t> </a:t>
            </a:r>
            <a:r>
              <a:rPr lang="en-US" dirty="0" err="1">
                <a:cs typeface="Calibri"/>
              </a:rPr>
              <a:t>tenke</a:t>
            </a:r>
            <a:r>
              <a:rPr lang="en-US" dirty="0">
                <a:cs typeface="Calibri"/>
              </a:rPr>
              <a:t> over </a:t>
            </a:r>
            <a:r>
              <a:rPr lang="en-US" dirty="0" err="1">
                <a:cs typeface="Calibri"/>
              </a:rPr>
              <a:t>disse</a:t>
            </a:r>
            <a:r>
              <a:rPr lang="en-US" dirty="0">
                <a:cs typeface="Calibri"/>
              </a:rPr>
              <a:t> </a:t>
            </a:r>
            <a:r>
              <a:rPr lang="en-US" dirty="0" err="1">
                <a:cs typeface="Calibri"/>
              </a:rPr>
              <a:t>spørsmålene</a:t>
            </a:r>
            <a:r>
              <a:rPr lang="en-US" dirty="0">
                <a:cs typeface="Calibri"/>
              </a:rPr>
              <a:t> </a:t>
            </a:r>
            <a:r>
              <a:rPr lang="en-US" dirty="0" err="1">
                <a:cs typeface="Calibri"/>
              </a:rPr>
              <a:t>mens</a:t>
            </a:r>
            <a:r>
              <a:rPr lang="en-US" dirty="0">
                <a:cs typeface="Calibri"/>
              </a:rPr>
              <a:t> </a:t>
            </a:r>
            <a:r>
              <a:rPr lang="en-US" dirty="0" err="1">
                <a:cs typeface="Calibri"/>
              </a:rPr>
              <a:t>rollekortene</a:t>
            </a:r>
            <a:r>
              <a:rPr lang="en-US" dirty="0">
                <a:cs typeface="Calibri"/>
              </a:rPr>
              <a:t> deles </a:t>
            </a:r>
            <a:r>
              <a:rPr lang="en-US" dirty="0" err="1">
                <a:cs typeface="Calibri"/>
              </a:rPr>
              <a:t>ut.</a:t>
            </a:r>
            <a:r>
              <a:rPr lang="en-US" dirty="0">
                <a:cs typeface="Calibri"/>
              </a:rPr>
              <a:t> Det er for at </a:t>
            </a:r>
            <a:r>
              <a:rPr lang="en-US" dirty="0" err="1">
                <a:cs typeface="Calibri"/>
              </a:rPr>
              <a:t>elevene</a:t>
            </a:r>
            <a:r>
              <a:rPr lang="en-US" dirty="0">
                <a:cs typeface="Calibri"/>
              </a:rPr>
              <a:t> </a:t>
            </a:r>
            <a:r>
              <a:rPr lang="en-US" dirty="0" err="1">
                <a:cs typeface="Calibri"/>
              </a:rPr>
              <a:t>lettere</a:t>
            </a:r>
            <a:r>
              <a:rPr lang="en-US" dirty="0">
                <a:cs typeface="Calibri"/>
              </a:rPr>
              <a:t> </a:t>
            </a:r>
            <a:r>
              <a:rPr lang="en-US" dirty="0" err="1">
                <a:cs typeface="Calibri"/>
              </a:rPr>
              <a:t>skal</a:t>
            </a:r>
            <a:r>
              <a:rPr lang="en-US" dirty="0">
                <a:cs typeface="Calibri"/>
              </a:rPr>
              <a:t> </a:t>
            </a:r>
            <a:r>
              <a:rPr lang="en-US" dirty="0" err="1">
                <a:cs typeface="Calibri"/>
              </a:rPr>
              <a:t>komme</a:t>
            </a:r>
            <a:r>
              <a:rPr lang="en-US" dirty="0">
                <a:cs typeface="Calibri"/>
              </a:rPr>
              <a:t> seg inn i </a:t>
            </a:r>
            <a:r>
              <a:rPr lang="en-US" dirty="0" err="1">
                <a:cs typeface="Calibri"/>
              </a:rPr>
              <a:t>rollen</a:t>
            </a:r>
            <a:r>
              <a:rPr lang="en-US" dirty="0">
                <a:cs typeface="Calibri"/>
              </a:rPr>
              <a:t> sin, </a:t>
            </a:r>
            <a:r>
              <a:rPr lang="en-US" dirty="0" err="1">
                <a:cs typeface="Calibri"/>
              </a:rPr>
              <a:t>og</a:t>
            </a:r>
            <a:r>
              <a:rPr lang="en-US" dirty="0">
                <a:cs typeface="Calibri"/>
              </a:rPr>
              <a:t> </a:t>
            </a:r>
            <a:r>
              <a:rPr lang="en-US" dirty="0" err="1">
                <a:cs typeface="Calibri"/>
              </a:rPr>
              <a:t>eventuelt</a:t>
            </a:r>
            <a:r>
              <a:rPr lang="en-US" dirty="0">
                <a:cs typeface="Calibri"/>
              </a:rPr>
              <a:t> </a:t>
            </a:r>
            <a:r>
              <a:rPr lang="en-US" dirty="0" err="1">
                <a:cs typeface="Calibri"/>
              </a:rPr>
              <a:t>bruke</a:t>
            </a:r>
            <a:r>
              <a:rPr lang="en-US" dirty="0">
                <a:cs typeface="Calibri"/>
              </a:rPr>
              <a:t> </a:t>
            </a:r>
            <a:r>
              <a:rPr lang="en-US" dirty="0" err="1">
                <a:cs typeface="Calibri"/>
              </a:rPr>
              <a:t>argumenter</a:t>
            </a:r>
            <a:r>
              <a:rPr lang="en-US" dirty="0">
                <a:cs typeface="Calibri"/>
              </a:rPr>
              <a:t> </a:t>
            </a:r>
            <a:r>
              <a:rPr lang="en-US" dirty="0" err="1">
                <a:cs typeface="Calibri"/>
              </a:rPr>
              <a:t>herfra</a:t>
            </a:r>
            <a:r>
              <a:rPr lang="en-US" dirty="0">
                <a:cs typeface="Calibri"/>
              </a:rPr>
              <a:t> i den </a:t>
            </a:r>
            <a:r>
              <a:rPr lang="en-US" dirty="0" err="1">
                <a:cs typeface="Calibri"/>
              </a:rPr>
              <a:t>videre</a:t>
            </a:r>
            <a:r>
              <a:rPr lang="en-US" dirty="0">
                <a:cs typeface="Calibri"/>
              </a:rPr>
              <a:t> </a:t>
            </a:r>
            <a:r>
              <a:rPr lang="en-US" dirty="0" err="1">
                <a:cs typeface="Calibri"/>
              </a:rPr>
              <a:t>diskusjonen</a:t>
            </a:r>
            <a:r>
              <a:rPr lang="en-US" dirty="0">
                <a:cs typeface="Calibri"/>
              </a:rPr>
              <a:t> (</a:t>
            </a:r>
            <a:r>
              <a:rPr lang="en-US" dirty="0" err="1">
                <a:cs typeface="Calibri"/>
              </a:rPr>
              <a:t>feks</a:t>
            </a:r>
            <a:r>
              <a:rPr lang="en-US" dirty="0">
                <a:cs typeface="Calibri"/>
              </a:rPr>
              <a:t> at </a:t>
            </a:r>
            <a:r>
              <a:rPr lang="en-US" dirty="0" err="1">
                <a:cs typeface="Calibri"/>
              </a:rPr>
              <a:t>personen</a:t>
            </a:r>
            <a:r>
              <a:rPr lang="en-US" dirty="0">
                <a:cs typeface="Calibri"/>
              </a:rPr>
              <a:t> </a:t>
            </a:r>
            <a:r>
              <a:rPr lang="en-US" dirty="0" err="1">
                <a:cs typeface="Calibri"/>
              </a:rPr>
              <a:t>har</a:t>
            </a:r>
            <a:r>
              <a:rPr lang="en-US" dirty="0">
                <a:cs typeface="Calibri"/>
              </a:rPr>
              <a:t> </a:t>
            </a:r>
            <a:r>
              <a:rPr lang="en-US" dirty="0" err="1">
                <a:cs typeface="Calibri"/>
              </a:rPr>
              <a:t>astma</a:t>
            </a:r>
            <a:r>
              <a:rPr lang="en-US" dirty="0">
                <a:cs typeface="Calibri"/>
              </a:rPr>
              <a:t>, </a:t>
            </a:r>
            <a:r>
              <a:rPr lang="en-US" dirty="0" err="1">
                <a:cs typeface="Calibri"/>
              </a:rPr>
              <a:t>noe</a:t>
            </a:r>
            <a:r>
              <a:rPr lang="en-US" dirty="0">
                <a:cs typeface="Calibri"/>
              </a:rPr>
              <a:t> </a:t>
            </a:r>
            <a:r>
              <a:rPr lang="en-US" dirty="0" err="1">
                <a:cs typeface="Calibri"/>
              </a:rPr>
              <a:t>som</a:t>
            </a:r>
            <a:r>
              <a:rPr lang="en-US" dirty="0">
                <a:cs typeface="Calibri"/>
              </a:rPr>
              <a:t> </a:t>
            </a:r>
            <a:r>
              <a:rPr lang="en-US" dirty="0" err="1">
                <a:cs typeface="Calibri"/>
              </a:rPr>
              <a:t>gjør</a:t>
            </a:r>
            <a:r>
              <a:rPr lang="en-US" dirty="0">
                <a:cs typeface="Calibri"/>
              </a:rPr>
              <a:t> </a:t>
            </a:r>
            <a:r>
              <a:rPr lang="en-US" dirty="0" err="1">
                <a:cs typeface="Calibri"/>
              </a:rPr>
              <a:t>luftkvaliteten</a:t>
            </a:r>
            <a:r>
              <a:rPr lang="en-US" dirty="0">
                <a:cs typeface="Calibri"/>
              </a:rPr>
              <a:t> </a:t>
            </a:r>
            <a:r>
              <a:rPr lang="en-US" dirty="0" err="1">
                <a:cs typeface="Calibri"/>
              </a:rPr>
              <a:t>på</a:t>
            </a:r>
            <a:r>
              <a:rPr lang="en-US" dirty="0">
                <a:cs typeface="Calibri"/>
              </a:rPr>
              <a:t> </a:t>
            </a:r>
            <a:r>
              <a:rPr lang="en-US" dirty="0" err="1">
                <a:cs typeface="Calibri"/>
              </a:rPr>
              <a:t>jobb</a:t>
            </a:r>
            <a:r>
              <a:rPr lang="en-US" dirty="0">
                <a:cs typeface="Calibri"/>
              </a:rPr>
              <a:t> </a:t>
            </a:r>
            <a:r>
              <a:rPr lang="en-US" dirty="0" err="1">
                <a:cs typeface="Calibri"/>
              </a:rPr>
              <a:t>enda</a:t>
            </a:r>
            <a:r>
              <a:rPr lang="en-US" dirty="0">
                <a:cs typeface="Calibri"/>
              </a:rPr>
              <a:t> </a:t>
            </a:r>
            <a:r>
              <a:rPr lang="en-US" dirty="0" err="1">
                <a:cs typeface="Calibri"/>
              </a:rPr>
              <a:t>viktigere</a:t>
            </a:r>
            <a:r>
              <a:rPr lang="en-US" dirty="0">
                <a:cs typeface="Calibri"/>
              </a:rPr>
              <a:t>).</a:t>
            </a:r>
          </a:p>
        </p:txBody>
      </p:sp>
      <p:sp>
        <p:nvSpPr>
          <p:cNvPr id="4" name="Plassholder for lysbildenummer 3"/>
          <p:cNvSpPr>
            <a:spLocks noGrp="1"/>
          </p:cNvSpPr>
          <p:nvPr>
            <p:ph type="sldNum" sz="quarter" idx="5"/>
          </p:nvPr>
        </p:nvSpPr>
        <p:spPr/>
        <p:txBody>
          <a:bodyPr/>
          <a:lstStyle/>
          <a:p>
            <a:fld id="{908EE430-F875-4AD3-ADCD-38E2F4BF6E84}" type="slidenum">
              <a:rPr lang="nb-NO" smtClean="0"/>
              <a:t>11</a:t>
            </a:fld>
            <a:endParaRPr lang="nb-NO"/>
          </a:p>
        </p:txBody>
      </p:sp>
    </p:spTree>
    <p:extLst>
      <p:ext uri="{BB962C8B-B14F-4D97-AF65-F5344CB8AC3E}">
        <p14:creationId xmlns:p14="http://schemas.microsoft.com/office/powerpoint/2010/main" val="354625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La denne stå fremme under rollespillet.</a:t>
            </a:r>
            <a:endParaRPr lang="nb-NO" sz="1200"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nb-NO" b="1" dirty="0"/>
            </a:br>
            <a:r>
              <a:rPr lang="nb-NO" b="1" baseline="0" dirty="0"/>
              <a:t>Forhandling: </a:t>
            </a:r>
            <a:r>
              <a:rPr lang="nb-NO" baseline="0" dirty="0"/>
              <a:t>Forhandling er at de ulike rollene møtes til en prat, hvor alle legger frem det de mener, og forsøker å komme frem til en enighet på bakgrunn av det som blir sagt. </a:t>
            </a:r>
            <a:r>
              <a:rPr lang="nb-NO" b="0" baseline="0" dirty="0"/>
              <a:t>Fabrikkeierne </a:t>
            </a:r>
            <a:r>
              <a:rPr lang="nb-NO" baseline="0" dirty="0"/>
              <a:t>kan derfor </a:t>
            </a:r>
            <a:r>
              <a:rPr lang="nb-NO" baseline="0" dirty="0" err="1"/>
              <a:t>feks</a:t>
            </a:r>
            <a:r>
              <a:rPr lang="nb-NO" baseline="0" dirty="0"/>
              <a:t> velge å godkjenne arbeidernes krav for å unngå streik. Samtidig er det ikke sikkert at arbeiderne velger å streike. Kanskje fordi arbeiderne tror at myndighetene vil støtte fabrikkeierne, eller fordi arbeiderne i hvert fall har fått noen av kravene sine innfridd. ILO kan hjelpe partene med å komme til en enighet gjennom forhandling. </a:t>
            </a:r>
            <a:endParaRPr lang="nb-NO" b="1" dirty="0"/>
          </a:p>
          <a:p>
            <a:endParaRPr lang="nb-NO" b="1" dirty="0"/>
          </a:p>
          <a:p>
            <a:r>
              <a:rPr lang="nb-NO" b="1" dirty="0"/>
              <a:t>Streik:</a:t>
            </a:r>
            <a:r>
              <a:rPr lang="nb-NO" b="1" baseline="0" dirty="0"/>
              <a:t> </a:t>
            </a:r>
            <a:r>
              <a:rPr lang="nb-NO" b="0" baseline="0" dirty="0"/>
              <a:t>Strei</a:t>
            </a:r>
            <a:r>
              <a:rPr lang="nb-NO" baseline="0" dirty="0"/>
              <a:t>k er at arbeiderne slutter å jobbe. De nekter å gå på jobb inntil de får innfridd kravene sine. Men det er to ulemper med streik. </a:t>
            </a:r>
            <a:r>
              <a:rPr lang="nb-NO" dirty="0"/>
              <a:t>Det</a:t>
            </a:r>
            <a:r>
              <a:rPr lang="nb-NO" baseline="0" dirty="0"/>
              <a:t> ene er at </a:t>
            </a:r>
            <a:r>
              <a:rPr lang="nb-NO" dirty="0"/>
              <a:t>når</a:t>
            </a:r>
            <a:r>
              <a:rPr lang="nb-NO" baseline="0" dirty="0"/>
              <a:t> arbeiderne streiker, så får ikke arbeiderne lønn. For det andre kan streik føre til store ekstrakostnader for fabrikken. </a:t>
            </a:r>
            <a:r>
              <a:rPr lang="nb-NO" dirty="0"/>
              <a:t>Tekstilproduksjonen</a:t>
            </a:r>
            <a:r>
              <a:rPr lang="nb-NO" baseline="0" dirty="0"/>
              <a:t> vil bli mindre, og fabrikken vil tape penger. </a:t>
            </a:r>
            <a:br>
              <a:rPr lang="nb-NO" baseline="0" dirty="0">
                <a:cs typeface="+mn-lt"/>
              </a:rPr>
            </a:br>
            <a:endParaRPr lang="nb-NO" baseline="0" dirty="0"/>
          </a:p>
          <a:p>
            <a:r>
              <a:rPr lang="nb-NO" b="1" baseline="0" dirty="0"/>
              <a:t>Lock-</a:t>
            </a:r>
            <a:r>
              <a:rPr lang="nb-NO" b="1" baseline="0" dirty="0" err="1"/>
              <a:t>out</a:t>
            </a:r>
            <a:r>
              <a:rPr lang="nb-NO" b="1" baseline="0" dirty="0"/>
              <a:t>: </a:t>
            </a:r>
            <a:r>
              <a:rPr lang="nb-NO" b="0" baseline="0" dirty="0"/>
              <a:t>Lockout er at fabrikkeierne nekter arbeiderne å gå på jobb. </a:t>
            </a:r>
            <a:r>
              <a:rPr lang="nb-NO" baseline="0" dirty="0"/>
              <a:t>Ingen </a:t>
            </a:r>
            <a:r>
              <a:rPr lang="nb-NO" dirty="0"/>
              <a:t>arbeidere får</a:t>
            </a:r>
            <a:r>
              <a:rPr lang="nb-NO" baseline="0" dirty="0"/>
              <a:t> jobbe og ingen får lønn, uavhengig om arbeiderne streiker eller ikke. Fabrikkeierne nekter å åpne fabrikken igjen inntil de får innfridd sine krav.</a:t>
            </a:r>
            <a:br>
              <a:rPr lang="nb-NO" baseline="0" dirty="0">
                <a:cs typeface="+mn-lt"/>
              </a:rPr>
            </a:br>
            <a:endParaRPr lang="nb-NO" dirty="0"/>
          </a:p>
          <a:p>
            <a:r>
              <a:rPr lang="nb-NO" dirty="0"/>
              <a:t>Bilde 1: https://flickr.com/photos/12691920@N00/5946754283/in/photolist-a4uESg-24QPKa-aoqVbD-E7kLPa-vxTpT-2hWZJBa-FmhXr-dr8JC5-d7dew5-Uz4EvR-7ggQEs-9dJUzT-8pFRaE-7sf2C3-dzWUbb-d5CA21-J3f36f-7gAnkC-aNjoVF-ncuU9M-8khu4j-86bccT-2jy5QGd-FQdNo9-FW6yrU-FW6DnL-FygF8W-FW7dsd-DNcba-F3WP91-FSwMSF-FW728Q-FYoAuK-F3WZR3-Fyhh9s-FW6Zsq-FYoTYc-zF2oTV-F3Xmr1-4wZXNY-WryfMz-FyhiWq-FW6S8A-FQe19y-csovYJ-z1vgWG-FYoFhv-76ozFZ-Fyh7Y3-FSwGq8</a:t>
            </a:r>
            <a:br>
              <a:rPr lang="nb-NO" dirty="0"/>
            </a:br>
            <a:endParaRPr lang="nb-NO" dirty="0"/>
          </a:p>
          <a:p>
            <a:r>
              <a:rPr lang="nb-NO" dirty="0"/>
              <a:t>Bilde 2: https://flickr.com/photos/paaddor/48348403172/in/photolist-2gEocQ9-ug3br-7K4pkQ-nbAu8Y-jtWS23-8R9wHo-8R9wEE-8R9wCE-8R6pwz-5hDZim-27ybEWo-8Jdzs-hr9FQT-3v2xfn-5Uw7jN-3v2wux-6GKPaX-9RFeHC-3v2wRF-3v2w6R-b7o6We-dm7ZQ1-2etPB9e-8R6ptF-Gb6x8f-29RktJ-6rUPaH-259Fep6-TX4v98-24iMuH3-2hwn1DV-CPHu4p-bYZ5rC-8UaRNp-8H4CYm-bRDniD-5e1YNT-4tJnh2-GGdF37-b6fLQv-b6fFPx-b6fGoT-2aGwMf4-iE8YB-f8VmKq-Ts5Exf-2gCNyr3-pK5K9-88QTmB-7cXkxw </a:t>
            </a:r>
            <a:br>
              <a:rPr lang="nb-NO" dirty="0"/>
            </a:br>
            <a:endParaRPr lang="nb-NO" dirty="0"/>
          </a:p>
          <a:p>
            <a:r>
              <a:rPr lang="nb-NO" dirty="0"/>
              <a:t>Bilde 3: https://flickr.com/photos/bradhoc/6951449630/in/photolist-bAgZMQ-gx7GmX-HrmHN-ppDYu2-fnyUYf-Ds5ySH-bWmtGd-g3e1Ck-9UCyXP-a2huTb-bdvSGt-T5E1qY-WBchMh-dqcEL2-aFbQoX-8tnBi-raJcLq-9ekC2B-SQaH78-dRcLcd-gvr4DW-dF3t4T-ofrRji-bdcgPF-q86p4d-dxmKUQ-bjJD9J-WBcijE-aaG72M-8xFujX-rCHZ66-b7PAhK-c2cHdY-9vRjYb-aDWj2y-akQnf3-dfzcwN-otRD5J-29nMcn-9ttTDs-2EZb7-cKn2eh-nydn3w-81NmhL-soKJJL-zSp3wp-7vb7sM-qHsLfJ-bwaWeS-6Y9ME9</a:t>
            </a:r>
          </a:p>
        </p:txBody>
      </p:sp>
      <p:sp>
        <p:nvSpPr>
          <p:cNvPr id="4" name="Plassholder for lysbildenummer 3"/>
          <p:cNvSpPr>
            <a:spLocks noGrp="1"/>
          </p:cNvSpPr>
          <p:nvPr>
            <p:ph type="sldNum" sz="quarter" idx="10"/>
          </p:nvPr>
        </p:nvSpPr>
        <p:spPr/>
        <p:txBody>
          <a:bodyPr/>
          <a:lstStyle/>
          <a:p>
            <a:fld id="{908EE430-F875-4AD3-ADCD-38E2F4BF6E84}" type="slidenum">
              <a:rPr lang="nb-NO" smtClean="0"/>
              <a:t>12</a:t>
            </a:fld>
            <a:endParaRPr lang="nb-NO"/>
          </a:p>
        </p:txBody>
      </p:sp>
    </p:spTree>
    <p:extLst>
      <p:ext uri="{BB962C8B-B14F-4D97-AF65-F5344CB8AC3E}">
        <p14:creationId xmlns:p14="http://schemas.microsoft.com/office/powerpoint/2010/main" val="3834989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i="0" kern="1200" dirty="0">
                <a:solidFill>
                  <a:schemeClr val="tx1"/>
                </a:solidFill>
                <a:effectLst/>
                <a:latin typeface="+mn-lt"/>
                <a:ea typeface="+mn-ea"/>
                <a:cs typeface="+mn-cs"/>
              </a:rPr>
              <a:t>La denne sliden stå mens du spør elevene høyt om punktene på PP. Punktene må gjerne utdypes eller følges opp avhengig av elevgruppen.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i="1" kern="1200" dirty="0">
                <a:solidFill>
                  <a:schemeClr val="tx1"/>
                </a:solidFill>
                <a:effectLst/>
                <a:latin typeface="+mn-lt"/>
                <a:ea typeface="+mn-ea"/>
                <a:cs typeface="+mn-cs"/>
              </a:rPr>
              <a:t>Bilde: arbeidere ved en tekstilfabrikk i </a:t>
            </a:r>
            <a:r>
              <a:rPr lang="nb-NO" sz="1200" i="1" kern="1200" dirty="0" err="1">
                <a:solidFill>
                  <a:schemeClr val="tx1"/>
                </a:solidFill>
                <a:effectLst/>
                <a:latin typeface="+mn-lt"/>
                <a:ea typeface="+mn-ea"/>
                <a:cs typeface="+mn-cs"/>
              </a:rPr>
              <a:t>Gazipur</a:t>
            </a:r>
            <a:r>
              <a:rPr lang="nb-NO" sz="1200" i="1" kern="1200" dirty="0">
                <a:solidFill>
                  <a:schemeClr val="tx1"/>
                </a:solidFill>
                <a:effectLst/>
                <a:latin typeface="+mn-lt"/>
                <a:ea typeface="+mn-ea"/>
                <a:cs typeface="+mn-cs"/>
              </a:rPr>
              <a:t>, Bangladesh. Ved denne fabrikken har mange arbeidere organisert seg, noe som har gitt dem bedre lønn og sikkerhet på arbeidsplassen. Foto: </a:t>
            </a:r>
            <a:r>
              <a:rPr lang="nb-NO" sz="1200" i="1" kern="1200" dirty="0" err="1">
                <a:solidFill>
                  <a:schemeClr val="tx1"/>
                </a:solidFill>
                <a:effectLst/>
                <a:latin typeface="+mn-lt"/>
                <a:ea typeface="+mn-ea"/>
                <a:cs typeface="+mn-cs"/>
              </a:rPr>
              <a:t>Solidarity</a:t>
            </a:r>
            <a:r>
              <a:rPr lang="nb-NO" sz="1200" i="1" kern="1200" dirty="0">
                <a:solidFill>
                  <a:schemeClr val="tx1"/>
                </a:solidFill>
                <a:effectLst/>
                <a:latin typeface="+mn-lt"/>
                <a:ea typeface="+mn-ea"/>
                <a:cs typeface="+mn-cs"/>
              </a:rPr>
              <a:t> Center: https://www.flickr.com/photos/62762640@N02/29010292884</a:t>
            </a: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908EE430-F875-4AD3-ADCD-38E2F4BF6E84}" type="slidenum">
              <a:rPr lang="nb-NO" smtClean="0"/>
              <a:t>13</a:t>
            </a:fld>
            <a:endParaRPr lang="nb-NO"/>
          </a:p>
        </p:txBody>
      </p:sp>
    </p:spTree>
    <p:extLst>
      <p:ext uri="{BB962C8B-B14F-4D97-AF65-F5344CB8AC3E}">
        <p14:creationId xmlns:p14="http://schemas.microsoft.com/office/powerpoint/2010/main" val="3599783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Som sagt var streik en av valgmulighetene dere kunne velge. Og ettersom rollespillet i dag skulle forestille en tekstilfabrikk i Kambodsja, tenker jeg det er relevant å si litt om hvordan dette er i det faktiske liv.</a:t>
            </a:r>
          </a:p>
          <a:p>
            <a:endParaRPr lang="nb-NO" dirty="0"/>
          </a:p>
          <a:p>
            <a:r>
              <a:rPr lang="nb-NO" dirty="0"/>
              <a:t>For på den ene siden er det faktisk en menneskerett å kunne streike. Det betyr at alle mennesker i alle land uavhengig kjønn, alder, etnisitet, bosted osv. har rett til å streike. Så med andre ord er det flott å se at dere valgte å streike i dag, fordi det er i deres fulle rett. Dere har stått på kravene, selv om det har føltes utfordrende/Så med andre ord har det vært fint å se at mange av dere vurderte streik som en valgmulighet. </a:t>
            </a:r>
            <a:r>
              <a:rPr lang="nb-NO" baseline="0" dirty="0"/>
              <a:t>Retten til streik er faktisk sikret som en egen menneskerettighet i artikkel 8 i FNs </a:t>
            </a:r>
            <a:r>
              <a:rPr lang="nb-NO" b="0" baseline="0" dirty="0"/>
              <a:t>konvensjon for økonomiske, sosiale og kulturelle rettigheter.</a:t>
            </a:r>
            <a:endParaRPr lang="nb-NO" b="0" baseline="0" dirty="0">
              <a:cs typeface="Calibri"/>
            </a:endParaRPr>
          </a:p>
          <a:p>
            <a:endParaRPr lang="nb-NO" dirty="0"/>
          </a:p>
          <a:p>
            <a:r>
              <a:rPr lang="nb-NO" dirty="0"/>
              <a:t>Men på den andre siden er det dessverre sånn i mange land at det er farlig å streike. Det kan være livsfarlig. Og Kambodsja er dessverre ikke noe unntak. Bildet til venstre her er hentet fra en artikkel fra 2014. Da ble minst fire tekstilarbeidere drept og en ble skutt av</a:t>
            </a:r>
            <a:r>
              <a:rPr lang="nb-NO" baseline="0" dirty="0"/>
              <a:t> myndighetene i Kambodsja i forbindelse med en streik. Bildet til høyre her viser </a:t>
            </a:r>
            <a:r>
              <a:rPr lang="nb-NO" dirty="0"/>
              <a:t>tekstilarbeidere i Bangladesh som blir jaget av politiet når de forsøkte å streike. </a:t>
            </a:r>
            <a:endParaRPr lang="nb-NO" dirty="0">
              <a:cs typeface="Calibri"/>
            </a:endParaRPr>
          </a:p>
          <a:p>
            <a:endParaRPr lang="nb-NO" dirty="0"/>
          </a:p>
          <a:p>
            <a:r>
              <a:rPr lang="nb-NO" dirty="0"/>
              <a:t>Samtidig vet vi at lønnen til tekstilarbeiderne i Kambodsja har økt mye de siste årene, heldigvis, og det kan være mange grunner til det. Det kan være fordi tekstilarbeiderne har organisert seg, pga. internasjonalt press siden det har vært mye fokus og kampanjer på det de siste årene. Mange av dere husker kanskje </a:t>
            </a:r>
            <a:r>
              <a:rPr lang="nb-NO" dirty="0" err="1"/>
              <a:t>Sweatshop</a:t>
            </a:r>
            <a:r>
              <a:rPr lang="nb-NO" dirty="0"/>
              <a:t> som gikk på NRK for noen år siden? Og ILO, som var en av rollene i dag, har også i det virkelige liv fulgt streik og forhandlinger i tekstilindustrien tett. Å streike kan altså føre frem, litt sånn som dere har kjent på i dag, samtidig som det dessverre fremdeles har en høy og farlig pris noen ganger i det virkelige liv.</a:t>
            </a:r>
            <a:endParaRPr lang="nb-NO" dirty="0">
              <a:cs typeface="Calibri"/>
            </a:endParaRPr>
          </a:p>
        </p:txBody>
      </p:sp>
      <p:sp>
        <p:nvSpPr>
          <p:cNvPr id="4" name="Plassholder for lysbildenummer 3"/>
          <p:cNvSpPr>
            <a:spLocks noGrp="1"/>
          </p:cNvSpPr>
          <p:nvPr>
            <p:ph type="sldNum" sz="quarter" idx="5"/>
          </p:nvPr>
        </p:nvSpPr>
        <p:spPr/>
        <p:txBody>
          <a:bodyPr/>
          <a:lstStyle/>
          <a:p>
            <a:fld id="{908EE430-F875-4AD3-ADCD-38E2F4BF6E84}" type="slidenum">
              <a:rPr lang="nb-NO" smtClean="0"/>
              <a:t>14</a:t>
            </a:fld>
            <a:endParaRPr lang="nb-NO"/>
          </a:p>
        </p:txBody>
      </p:sp>
    </p:spTree>
    <p:extLst>
      <p:ext uri="{BB962C8B-B14F-4D97-AF65-F5344CB8AC3E}">
        <p14:creationId xmlns:p14="http://schemas.microsoft.com/office/powerpoint/2010/main" val="3673881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sz="1200" b="0" i="0" kern="1200" dirty="0">
                <a:solidFill>
                  <a:schemeClr val="tx1"/>
                </a:solidFill>
                <a:effectLst/>
                <a:latin typeface="+mn-lt"/>
                <a:ea typeface="+mn-ea"/>
                <a:cs typeface="+mn-cs"/>
              </a:rPr>
              <a:t>Og sånn skal det jo ikke være. Det skal jo ikke være livsfarlig å streike. For å streike er jo, som jeg sa </a:t>
            </a:r>
            <a:r>
              <a:rPr lang="nb-NO" sz="1200" b="0" i="0" kern="1200" dirty="0" err="1">
                <a:solidFill>
                  <a:schemeClr val="tx1"/>
                </a:solidFill>
                <a:effectLst/>
                <a:latin typeface="+mn-lt"/>
                <a:ea typeface="+mn-ea"/>
                <a:cs typeface="+mn-cs"/>
              </a:rPr>
              <a:t>istad</a:t>
            </a:r>
            <a:r>
              <a:rPr lang="nb-NO" sz="1200" b="0" i="0" kern="1200" dirty="0">
                <a:solidFill>
                  <a:schemeClr val="tx1"/>
                </a:solidFill>
                <a:effectLst/>
                <a:latin typeface="+mn-lt"/>
                <a:ea typeface="+mn-ea"/>
                <a:cs typeface="+mn-cs"/>
              </a:rPr>
              <a:t>, en menneskerettighet.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sz="1200" b="0" i="0" kern="1200" dirty="0">
                <a:solidFill>
                  <a:schemeClr val="tx1"/>
                </a:solidFill>
                <a:effectLst/>
                <a:latin typeface="+mn-lt"/>
                <a:ea typeface="+mn-ea"/>
                <a:cs typeface="+mn-cs"/>
              </a:rPr>
              <a:t>Anstendig arbeid og økonomisk vekst anses faktisk som så viktig av FN at det er et eget mål l i FNs </a:t>
            </a:r>
            <a:r>
              <a:rPr lang="nb-NO" sz="1200" b="0" i="0" kern="1200" dirty="0" err="1">
                <a:solidFill>
                  <a:schemeClr val="tx1"/>
                </a:solidFill>
                <a:effectLst/>
                <a:latin typeface="+mn-lt"/>
                <a:ea typeface="+mn-ea"/>
                <a:cs typeface="+mn-cs"/>
              </a:rPr>
              <a:t>bærekraftsmål</a:t>
            </a:r>
            <a:r>
              <a:rPr lang="nb-NO" sz="1200" b="0" i="0" kern="1200" dirty="0">
                <a:solidFill>
                  <a:schemeClr val="tx1"/>
                </a:solidFill>
                <a:effectLst/>
                <a:latin typeface="+mn-lt"/>
                <a:ea typeface="+mn-ea"/>
                <a:cs typeface="+mn-cs"/>
              </a:rPr>
              <a:t>, som er verdens felles arbeidsplan for å utrydde fattigdom, bekjempe ulikhet og stoppe klimaendringene innen 2030.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sz="1200" b="0" i="0" kern="1200" dirty="0">
                <a:solidFill>
                  <a:schemeClr val="tx1"/>
                </a:solidFill>
                <a:effectLst/>
                <a:latin typeface="+mn-lt"/>
                <a:ea typeface="+mn-ea"/>
                <a:cs typeface="+mn-cs"/>
              </a:rPr>
              <a:t>Som dere ser har vi 17 </a:t>
            </a:r>
            <a:r>
              <a:rPr lang="nb-NO" sz="1200" b="0" i="0" kern="1200" dirty="0" err="1">
                <a:solidFill>
                  <a:schemeClr val="tx1"/>
                </a:solidFill>
                <a:effectLst/>
                <a:latin typeface="+mn-lt"/>
                <a:ea typeface="+mn-ea"/>
                <a:cs typeface="+mn-cs"/>
              </a:rPr>
              <a:t>bærekraftsmål</a:t>
            </a:r>
            <a:r>
              <a:rPr lang="nb-NO" sz="1200" b="0" i="0" kern="1200" dirty="0">
                <a:solidFill>
                  <a:schemeClr val="tx1"/>
                </a:solidFill>
                <a:effectLst/>
                <a:latin typeface="+mn-lt"/>
                <a:ea typeface="+mn-ea"/>
                <a:cs typeface="+mn-cs"/>
              </a:rPr>
              <a:t> og alle målene henger sammen. Men jeg synes det er spesielt viktig at vi her i dag, fordi vi har hatt et rollespill om tekstilindustrien, ser BKM8 opp mot BKM 12 (pek gjerne på målene).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sz="1200" b="0" i="0" kern="1200" dirty="0" err="1">
                <a:solidFill>
                  <a:schemeClr val="tx1"/>
                </a:solidFill>
                <a:effectLst/>
                <a:latin typeface="+mn-lt"/>
                <a:ea typeface="+mn-ea"/>
                <a:cs typeface="+mn-cs"/>
              </a:rPr>
              <a:t>Evt</a:t>
            </a:r>
            <a:r>
              <a:rPr lang="nb-NO" sz="1200" b="0" i="0" kern="1200" dirty="0">
                <a:solidFill>
                  <a:schemeClr val="tx1"/>
                </a:solidFill>
                <a:effectLst/>
                <a:latin typeface="+mn-lt"/>
                <a:ea typeface="+mn-ea"/>
                <a:cs typeface="+mn-cs"/>
              </a:rPr>
              <a:t> spør elevene hvilke to mål de tenker er mest relevant for rollespillet.</a:t>
            </a:r>
            <a:br>
              <a:rPr lang="nb-NO" sz="1200" b="0" i="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908EE430-F875-4AD3-ADCD-38E2F4BF6E84}" type="slidenum">
              <a:rPr lang="nb-NO" smtClean="0"/>
              <a:t>15</a:t>
            </a:fld>
            <a:endParaRPr lang="nb-NO"/>
          </a:p>
        </p:txBody>
      </p:sp>
    </p:spTree>
    <p:extLst>
      <p:ext uri="{BB962C8B-B14F-4D97-AF65-F5344CB8AC3E}">
        <p14:creationId xmlns:p14="http://schemas.microsoft.com/office/powerpoint/2010/main" val="297047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sz="1200" b="0" i="0" kern="1200" dirty="0">
                <a:solidFill>
                  <a:schemeClr val="tx1"/>
                </a:solidFill>
                <a:effectLst/>
                <a:latin typeface="+mn-lt"/>
                <a:ea typeface="+mn-ea"/>
                <a:cs typeface="+mn-cs"/>
              </a:rPr>
              <a:t>Det er fordi disse to </a:t>
            </a:r>
            <a:r>
              <a:rPr lang="nb-NO" sz="1200" b="0" i="0" kern="1200" dirty="0" err="1">
                <a:solidFill>
                  <a:schemeClr val="tx1"/>
                </a:solidFill>
                <a:effectLst/>
                <a:latin typeface="+mn-lt"/>
                <a:ea typeface="+mn-ea"/>
                <a:cs typeface="+mn-cs"/>
              </a:rPr>
              <a:t>bærekraftsmålene</a:t>
            </a:r>
            <a:r>
              <a:rPr lang="nb-NO" sz="1200" b="0" i="0" kern="1200" dirty="0">
                <a:solidFill>
                  <a:schemeClr val="tx1"/>
                </a:solidFill>
                <a:effectLst/>
                <a:latin typeface="+mn-lt"/>
                <a:ea typeface="+mn-ea"/>
                <a:cs typeface="+mn-cs"/>
              </a:rPr>
              <a:t> viser viktigheten av å se ting i sammenheng, og hvordan alt henger sammen med alt. </a:t>
            </a:r>
            <a:br>
              <a:rPr lang="nb-NO" sz="1200" b="0" i="0" kern="1200" dirty="0">
                <a:effectLst/>
                <a:cs typeface="+mn-lt"/>
              </a:rPr>
            </a:br>
            <a:endParaRPr lang="nb-NO" sz="1200" b="0" i="0" kern="1200" dirty="0">
              <a:solidFill>
                <a:schemeClr val="tx1"/>
              </a:solidFill>
              <a:effectLst/>
              <a:latin typeface="+mn-lt"/>
              <a:ea typeface="+mn-ea"/>
              <a:cs typeface="+mn-cs"/>
            </a:endParaRPr>
          </a:p>
          <a:p>
            <a:pPr marL="171450" indent="-171450">
              <a:buFontTx/>
              <a:buChar char="-"/>
              <a:defRPr/>
            </a:pPr>
            <a:r>
              <a:rPr lang="nb-NO" sz="1200" b="0" i="0" kern="1200" dirty="0">
                <a:solidFill>
                  <a:schemeClr val="tx1"/>
                </a:solidFill>
                <a:effectLst/>
                <a:latin typeface="+mn-lt"/>
                <a:ea typeface="+mn-ea"/>
                <a:cs typeface="+mn-cs"/>
              </a:rPr>
              <a:t>Statistikk viser at minstelønnen til tekstilarbeidere i Kambodsja gikk opp til 140 dollar/1400kr i måneden i begynnelsen av 2016. Og det er jo kjempebra. Samtidig er det viktig </a:t>
            </a:r>
            <a:r>
              <a:rPr lang="nb-NO" baseline="0" dirty="0">
                <a:latin typeface="+mn-lt"/>
              </a:rPr>
              <a:t>å påpeke at streikerne ikke fikk det de krevde, som var 160 dollar/1600kr i måneden.</a:t>
            </a:r>
            <a:r>
              <a:rPr lang="nb-NO" dirty="0"/>
              <a:t> </a:t>
            </a:r>
            <a:endParaRPr lang="nb-NO" baseline="0" dirty="0">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baseline="0" dirty="0">
              <a:latin typeface="+mn-l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i="1" baseline="0" dirty="0">
                <a:latin typeface="+mn-lt"/>
              </a:rPr>
              <a:t>Minstelønn</a:t>
            </a:r>
            <a:r>
              <a:rPr lang="nb-NO" baseline="0" dirty="0">
                <a:latin typeface="+mn-lt"/>
              </a:rPr>
              <a:t> er et begrep som betyr den laveste lønna arbeidsgiveren får lov til å gi arbeiderne, mens </a:t>
            </a:r>
            <a:r>
              <a:rPr lang="nb-NO" i="1" baseline="0" dirty="0">
                <a:latin typeface="+mn-lt"/>
              </a:rPr>
              <a:t>levelønn</a:t>
            </a:r>
            <a:r>
              <a:rPr lang="nb-NO" baseline="0" dirty="0">
                <a:latin typeface="+mn-lt"/>
              </a:rPr>
              <a:t> er et begrep som brukes om hvor høy </a:t>
            </a:r>
            <a:r>
              <a:rPr lang="nb-NO" b="0" i="0" dirty="0">
                <a:solidFill>
                  <a:srgbClr val="222222"/>
                </a:solidFill>
                <a:effectLst/>
                <a:latin typeface="+mn-lt"/>
              </a:rPr>
              <a:t>lønn man trenger for å dekke grunnleggende utgifter til mat, husly, utdannelse, helsetjenester, klær, transport og litt sparing. Ofte ser vi at minstelønna ligger et godt stykke under levelønna. Derfor er det ikke alltid det å få minstelønn nok. Faktisk har minstelønna i Kambodsja vært halvparten av det som er definert som levelønn. </a:t>
            </a:r>
            <a:r>
              <a:rPr lang="nb-NO" sz="1200" b="0" i="0" kern="1200" dirty="0">
                <a:solidFill>
                  <a:schemeClr val="tx1"/>
                </a:solidFill>
                <a:effectLst/>
                <a:latin typeface="+mn-lt"/>
                <a:ea typeface="+mn-ea"/>
                <a:cs typeface="+mn-cs"/>
              </a:rPr>
              <a:t>Altså, på papiret er det jo fint at man går opp i lønn for da har man jo fått en lønnsøkning, men det betyr jo lite i det virkelige liv når også alt annet har blitt dyrere. Man jobber for å overleve, ikke leve. Og dere er vel med på at det er langt ifra å ha et anstendig arbeidsliv? Så hvordan kan man </a:t>
            </a:r>
            <a:r>
              <a:rPr lang="nb-NO" dirty="0"/>
              <a:t>oppnå økonomisk vekst på en bærekraftig måte hvor forbruk og produksjon er ivaretatt på en ansvarlig måte?</a:t>
            </a:r>
            <a:endParaRPr lang="nb-NO" dirty="0">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b="0" i="0" dirty="0">
              <a:solidFill>
                <a:srgbClr val="222222"/>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sz="1200" b="0" i="0" kern="1200" dirty="0">
                <a:solidFill>
                  <a:schemeClr val="tx1"/>
                </a:solidFill>
                <a:effectLst/>
                <a:latin typeface="+mn-lt"/>
                <a:ea typeface="+mn-ea"/>
                <a:cs typeface="+mn-cs"/>
              </a:rPr>
              <a:t>Så hva kan vi ta med oss fra dagens rollespill? Hva har vi egentlig lært?</a:t>
            </a:r>
            <a:endParaRPr lang="nb-NO" sz="1200" b="0" i="0" kern="1200" dirty="0">
              <a:solidFill>
                <a:schemeClr val="tx1"/>
              </a:solidFill>
              <a:effectLst/>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sz="1200" b="0" i="0" kern="1200" dirty="0">
                <a:solidFill>
                  <a:schemeClr val="tx1"/>
                </a:solidFill>
                <a:effectLst/>
                <a:latin typeface="+mn-lt"/>
                <a:ea typeface="+mn-ea"/>
                <a:cs typeface="+mn-cs"/>
              </a:rPr>
              <a:t>For det første har vi forhåpentligvis lært hva streik, forhandlinger og </a:t>
            </a:r>
            <a:r>
              <a:rPr lang="nb-NO" sz="1200" b="0" i="0" kern="1200" dirty="0" err="1">
                <a:solidFill>
                  <a:schemeClr val="tx1"/>
                </a:solidFill>
                <a:effectLst/>
                <a:latin typeface="+mn-lt"/>
                <a:ea typeface="+mn-ea"/>
                <a:cs typeface="+mn-cs"/>
              </a:rPr>
              <a:t>lock-out</a:t>
            </a:r>
            <a:r>
              <a:rPr lang="nb-NO" sz="1200" b="0" i="0" kern="1200" dirty="0">
                <a:solidFill>
                  <a:schemeClr val="tx1"/>
                </a:solidFill>
                <a:effectLst/>
                <a:latin typeface="+mn-lt"/>
                <a:ea typeface="+mn-ea"/>
                <a:cs typeface="+mn-cs"/>
              </a:rPr>
              <a:t> er. Hvorfor det er viktig. Og hvor vanskelig det kan være å få til enighet.</a:t>
            </a:r>
            <a:endParaRPr lang="nb-NO" sz="1200" b="0" i="0" kern="1200" dirty="0">
              <a:solidFill>
                <a:schemeClr val="tx1"/>
              </a:solidFill>
              <a:effectLst/>
              <a:latin typeface="+mn-lt"/>
              <a:cs typeface="Calibri"/>
            </a:endParaRPr>
          </a:p>
          <a:p>
            <a:pPr marL="171450" indent="-171450">
              <a:buFontTx/>
              <a:buChar char="-"/>
              <a:defRPr/>
            </a:pPr>
            <a:r>
              <a:rPr lang="nb-NO" sz="1200" b="0" i="0" kern="1200" dirty="0">
                <a:solidFill>
                  <a:schemeClr val="tx1"/>
                </a:solidFill>
                <a:effectLst/>
                <a:latin typeface="+mn-lt"/>
                <a:ea typeface="+mn-ea"/>
                <a:cs typeface="+mn-cs"/>
              </a:rPr>
              <a:t>For det andre har vi også, bokstavelig talt, kjent på kroppen hvordan andre i verden har det. Hva tekstilarbeiderne går igjennom og hva de kjenner på, for at vi skal ha på oss den olabuksen som vi har på oss i dag, den t-skjorten vi har på oss eller skoene vi tar på føttene hver dag. Derfor angår dette oss, selv om arbeidet skjer «der borte» og «langt fra oss», fordi vi kjøper klær og sko fra Kambodsja.</a:t>
            </a:r>
            <a:r>
              <a:rPr lang="nb-NO" dirty="0"/>
              <a:t> </a:t>
            </a:r>
            <a:endParaRPr lang="nb-NO" sz="1200" b="0" i="0" kern="1200" dirty="0">
              <a:solidFill>
                <a:schemeClr val="tx1"/>
              </a:solidFill>
              <a:effectLst/>
              <a:latin typeface="+mn-lt"/>
              <a:cs typeface="Calibri"/>
            </a:endParaRPr>
          </a:p>
          <a:p>
            <a:pPr marL="171450" indent="-171450">
              <a:buFontTx/>
              <a:buChar char="-"/>
              <a:defRPr/>
            </a:pPr>
            <a:r>
              <a:rPr lang="nb-NO" sz="1200" b="0" i="0" kern="1200" dirty="0">
                <a:solidFill>
                  <a:schemeClr val="tx1"/>
                </a:solidFill>
                <a:effectLst/>
                <a:latin typeface="+mn-lt"/>
                <a:ea typeface="+mn-ea"/>
                <a:cs typeface="+mn-cs"/>
              </a:rPr>
              <a:t>Men har vi ikke også lært noe om samarbeid? Viktigheten av å lytte til hverandre, forsøke å se en sak fra en annen side? Forsøke å se løsninger og ikke bare problemer? Og det er jo det på mange måter multilateralt samarbeid handler om. Alle må med, hvis ikke vinner ingen. </a:t>
            </a:r>
            <a:r>
              <a:rPr lang="nb-NO" dirty="0"/>
              <a:t>Vi vinner når vi får alle inn i anstendig arbeid og anstendig lønn. Derfor bør vi bry oss om hvordan andres lønn er.</a:t>
            </a:r>
            <a:endParaRPr lang="nb-NO" sz="1200" b="0" i="0" kern="1200" dirty="0">
              <a:solidFill>
                <a:schemeClr val="tx1"/>
              </a:solidFill>
              <a:effectLst/>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sz="1800" dirty="0">
                <a:effectLst/>
                <a:latin typeface="Calibri"/>
                <a:ea typeface="Calibri" panose="020F0502020204030204" pitchFamily="34" charset="0"/>
                <a:cs typeface="Calibri"/>
              </a:rPr>
              <a:t>Det sies at å få til litt, er bedre enn å få til ingenting. Og det er på mange måter sant, og aktuelt, som en avslutning på dette rollespillet vi har hatt her i dag. Samtidig er det viktig at vi fortsetter kampen, for om alle skal ha gode arbeidsforhold og en levedyktig lønn, så krever det arbeid over tid og er en kamp vi må fortsette å ta hver dag.</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sz="1800" dirty="0">
              <a:effectLst/>
              <a:latin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sz="1800" dirty="0">
              <a:effectLst/>
              <a:latin typeface="Calibri" panose="020F0502020204030204" pitchFamily="34" charset="0"/>
              <a:cs typeface="Times New Roman" panose="02020603050405020304" pitchFamily="18" charset="0"/>
            </a:endParaRPr>
          </a:p>
          <a:p>
            <a:pPr marL="171450" indent="-171450">
              <a:buFontTx/>
              <a:buChar char="-"/>
              <a:defRPr/>
            </a:pPr>
            <a:r>
              <a:rPr lang="nb-NO" sz="1800" dirty="0">
                <a:effectLst/>
                <a:latin typeface="Calibri"/>
                <a:cs typeface="Calibri"/>
              </a:rPr>
              <a:t>Kilde: https://www.globallivingwage.org/living-wage-reference-value-urban-cambodia/</a:t>
            </a:r>
            <a:r>
              <a:rPr lang="nb-NO" sz="1800" dirty="0">
                <a:latin typeface="Calibri"/>
                <a:cs typeface="Calibri"/>
              </a:rPr>
              <a:t> </a:t>
            </a:r>
            <a:endParaRPr lang="nb-NO" dirty="0"/>
          </a:p>
        </p:txBody>
      </p:sp>
      <p:sp>
        <p:nvSpPr>
          <p:cNvPr id="4" name="Plassholder for lysbildenummer 3"/>
          <p:cNvSpPr>
            <a:spLocks noGrp="1"/>
          </p:cNvSpPr>
          <p:nvPr>
            <p:ph type="sldNum" sz="quarter" idx="10"/>
          </p:nvPr>
        </p:nvSpPr>
        <p:spPr/>
        <p:txBody>
          <a:bodyPr/>
          <a:lstStyle/>
          <a:p>
            <a:fld id="{908EE430-F875-4AD3-ADCD-38E2F4BF6E84}" type="slidenum">
              <a:rPr lang="nb-NO" smtClean="0"/>
              <a:t>16</a:t>
            </a:fld>
            <a:endParaRPr lang="nb-NO"/>
          </a:p>
        </p:txBody>
      </p:sp>
    </p:spTree>
    <p:extLst>
      <p:ext uri="{BB962C8B-B14F-4D97-AF65-F5344CB8AC3E}">
        <p14:creationId xmlns:p14="http://schemas.microsoft.com/office/powerpoint/2010/main" val="3528023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Avslutning og oppsummering</a:t>
            </a:r>
          </a:p>
          <a:p>
            <a:endParaRPr lang="nb-NO"/>
          </a:p>
        </p:txBody>
      </p:sp>
      <p:sp>
        <p:nvSpPr>
          <p:cNvPr id="4" name="Plassholder for lysbildenummer 3"/>
          <p:cNvSpPr>
            <a:spLocks noGrp="1"/>
          </p:cNvSpPr>
          <p:nvPr>
            <p:ph type="sldNum" sz="quarter" idx="5"/>
          </p:nvPr>
        </p:nvSpPr>
        <p:spPr/>
        <p:txBody>
          <a:bodyPr/>
          <a:lstStyle/>
          <a:p>
            <a:fld id="{6AA3AA58-E4F7-4A59-92F3-786291368065}" type="slidenum">
              <a:rPr lang="nb-NO" smtClean="0"/>
              <a:t>17</a:t>
            </a:fld>
            <a:endParaRPr lang="nb-NO"/>
          </a:p>
        </p:txBody>
      </p:sp>
    </p:spTree>
    <p:extLst>
      <p:ext uri="{BB962C8B-B14F-4D97-AF65-F5344CB8AC3E}">
        <p14:creationId xmlns:p14="http://schemas.microsoft.com/office/powerpoint/2010/main" val="2024948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pPr>
            <a:r>
              <a:rPr lang="nb-NO" sz="1100" dirty="0">
                <a:effectLst/>
                <a:latin typeface="Calibri"/>
                <a:ea typeface="Calibri" panose="020F0502020204030204" pitchFamily="34" charset="0"/>
                <a:cs typeface="Calibri"/>
              </a:rPr>
              <a:t>Spør </a:t>
            </a:r>
            <a:r>
              <a:rPr lang="nb-NO" sz="1100" dirty="0">
                <a:latin typeface="Calibri"/>
                <a:ea typeface="Calibri" panose="020F0502020204030204" pitchFamily="34" charset="0"/>
                <a:cs typeface="Calibri"/>
              </a:rPr>
              <a:t>elevene</a:t>
            </a:r>
            <a:r>
              <a:rPr lang="nb-NO" sz="1100" dirty="0">
                <a:effectLst/>
                <a:latin typeface="Calibri"/>
                <a:ea typeface="Calibri" panose="020F0502020204030204" pitchFamily="34" charset="0"/>
                <a:cs typeface="Calibri"/>
              </a:rPr>
              <a:t>: «</a:t>
            </a:r>
            <a:r>
              <a:rPr lang="nb-NO" sz="1100" dirty="0">
                <a:latin typeface="Calibri"/>
                <a:ea typeface="Calibri" panose="020F0502020204030204" pitchFamily="34" charset="0"/>
                <a:cs typeface="Calibri"/>
              </a:rPr>
              <a:t>Sjekk merkelappen på genseren/toppen/-skjorten din. La oss sjekke og se</a:t>
            </a:r>
            <a:r>
              <a:rPr lang="nb-NO" sz="1100" dirty="0">
                <a:effectLst/>
                <a:latin typeface="Calibri"/>
                <a:ea typeface="Calibri" panose="020F0502020204030204" pitchFamily="34" charset="0"/>
                <a:cs typeface="Calibri"/>
              </a:rPr>
              <a:t> hvor klærne </a:t>
            </a:r>
            <a:r>
              <a:rPr lang="nb-NO" sz="1100" dirty="0">
                <a:latin typeface="Calibri"/>
                <a:ea typeface="Calibri" panose="020F0502020204030204" pitchFamily="34" charset="0"/>
                <a:cs typeface="Calibri"/>
              </a:rPr>
              <a:t>våre</a:t>
            </a:r>
            <a:r>
              <a:rPr lang="nb-NO" sz="1100" dirty="0">
                <a:effectLst/>
                <a:latin typeface="Calibri"/>
                <a:ea typeface="Calibri" panose="020F0502020204030204" pitchFamily="34" charset="0"/>
                <a:cs typeface="Calibri"/>
              </a:rPr>
              <a:t> er laget». Be elevene sjekke t-skjorte, genser og lignende.</a:t>
            </a:r>
          </a:p>
          <a:p>
            <a:pPr marL="742950" lvl="1" indent="-285750">
              <a:lnSpc>
                <a:spcPct val="107000"/>
              </a:lnSpc>
              <a:buFont typeface="Courier New" panose="02070309020205020404" pitchFamily="49" charset="0"/>
              <a:buChar char="o"/>
            </a:pPr>
            <a:r>
              <a:rPr lang="nb-NO" sz="1100" dirty="0">
                <a:effectLst/>
                <a:latin typeface="Calibri"/>
                <a:ea typeface="Calibri" panose="020F0502020204030204" pitchFamily="34" charset="0"/>
                <a:cs typeface="Calibri"/>
              </a:rPr>
              <a:t>Ta så en runde rundt hvert bord og hør med </a:t>
            </a:r>
            <a:r>
              <a:rPr lang="nb-NO" sz="1100" dirty="0">
                <a:latin typeface="Calibri"/>
                <a:ea typeface="Calibri" panose="020F0502020204030204" pitchFamily="34" charset="0"/>
                <a:cs typeface="Calibri"/>
              </a:rPr>
              <a:t>elevene</a:t>
            </a:r>
            <a:r>
              <a:rPr lang="nb-NO" sz="1100" dirty="0">
                <a:effectLst/>
                <a:latin typeface="Calibri"/>
                <a:ea typeface="Calibri" panose="020F0502020204030204" pitchFamily="34" charset="0"/>
                <a:cs typeface="Calibri"/>
              </a:rPr>
              <a:t>.</a:t>
            </a:r>
          </a:p>
          <a:p>
            <a:pPr marL="742950" lvl="1" indent="-285750">
              <a:lnSpc>
                <a:spcPct val="107000"/>
              </a:lnSpc>
              <a:buFont typeface="Courier New" panose="02070309020205020404" pitchFamily="49" charset="0"/>
              <a:buChar char="o"/>
            </a:pPr>
            <a:r>
              <a:rPr lang="nb-NO" sz="1100" dirty="0">
                <a:effectLst/>
                <a:latin typeface="Calibri"/>
                <a:ea typeface="Calibri" panose="020F0502020204030204" pitchFamily="34" charset="0"/>
                <a:cs typeface="Calibri"/>
              </a:rPr>
              <a:t>Sammenfatt det</a:t>
            </a:r>
            <a:r>
              <a:rPr lang="nb-NO" sz="1100" dirty="0">
                <a:latin typeface="Calibri"/>
                <a:ea typeface="Calibri" panose="020F0502020204030204" pitchFamily="34" charset="0"/>
                <a:cs typeface="Calibri"/>
              </a:rPr>
              <a:t> elevene sier</a:t>
            </a:r>
            <a:r>
              <a:rPr lang="nb-NO" sz="1100" dirty="0">
                <a:effectLst/>
                <a:latin typeface="Calibri"/>
                <a:ea typeface="Calibri" panose="020F0502020204030204" pitchFamily="34" charset="0"/>
                <a:cs typeface="Calibri"/>
              </a:rPr>
              <a:t> «Som vi hørte kommer altså mesteparten av klærne våre fra Asia, og blir </a:t>
            </a:r>
            <a:r>
              <a:rPr lang="nb-NO" sz="1100" dirty="0" err="1">
                <a:effectLst/>
                <a:latin typeface="Calibri"/>
                <a:ea typeface="Calibri" panose="020F0502020204030204" pitchFamily="34" charset="0"/>
                <a:cs typeface="Calibri"/>
              </a:rPr>
              <a:t>shippet</a:t>
            </a:r>
            <a:r>
              <a:rPr lang="nb-NO" sz="1100" dirty="0">
                <a:effectLst/>
                <a:latin typeface="Calibri"/>
                <a:ea typeface="Calibri" panose="020F0502020204030204" pitchFamily="34" charset="0"/>
                <a:cs typeface="Calibri"/>
              </a:rPr>
              <a:t> hit til Norge»</a:t>
            </a:r>
          </a:p>
          <a:p>
            <a:pPr marL="742950" lvl="1" indent="-285750">
              <a:lnSpc>
                <a:spcPct val="107000"/>
              </a:lnSpc>
              <a:spcAft>
                <a:spcPts val="800"/>
              </a:spcAft>
              <a:buFont typeface="Courier New" panose="02070309020205020404" pitchFamily="49" charset="0"/>
              <a:buChar char="o"/>
            </a:pPr>
            <a:r>
              <a:rPr lang="nb-NO" sz="1100" dirty="0">
                <a:effectLst/>
                <a:latin typeface="Calibri"/>
                <a:ea typeface="Calibri" panose="020F0502020204030204" pitchFamily="34" charset="0"/>
                <a:cs typeface="Calibri"/>
              </a:rPr>
              <a:t>Det går rett inn i tematikken </a:t>
            </a:r>
            <a:r>
              <a:rPr lang="nb-NO" sz="1100" dirty="0">
                <a:latin typeface="Calibri"/>
                <a:ea typeface="Calibri" panose="020F0502020204030204" pitchFamily="34" charset="0"/>
                <a:cs typeface="Calibri"/>
              </a:rPr>
              <a:t>om</a:t>
            </a:r>
            <a:r>
              <a:rPr lang="nb-NO" sz="1100" dirty="0">
                <a:effectLst/>
                <a:latin typeface="Calibri"/>
                <a:ea typeface="Calibri" panose="020F0502020204030204" pitchFamily="34" charset="0"/>
                <a:cs typeface="Calibri"/>
              </a:rPr>
              <a:t> hva rollespillet i dag handler om. For i dag skal vi inn i et rollespill som </a:t>
            </a:r>
            <a:r>
              <a:rPr lang="nb-NO" sz="1100">
                <a:latin typeface="Calibri"/>
                <a:ea typeface="Calibri" panose="020F0502020204030204" pitchFamily="34" charset="0"/>
                <a:cs typeface="Calibri"/>
              </a:rPr>
              <a:t>handler</a:t>
            </a:r>
            <a:r>
              <a:rPr lang="nb-NO" sz="1100" dirty="0">
                <a:effectLst/>
                <a:latin typeface="Calibri"/>
                <a:ea typeface="Calibri" panose="020F0502020204030204" pitchFamily="34" charset="0"/>
                <a:cs typeface="Calibri"/>
              </a:rPr>
              <a:t> </a:t>
            </a:r>
            <a:r>
              <a:rPr lang="nb-NO" sz="1100">
                <a:latin typeface="Calibri"/>
                <a:ea typeface="Calibri" panose="020F0502020204030204" pitchFamily="34" charset="0"/>
                <a:cs typeface="Calibri"/>
              </a:rPr>
              <a:t>om tekstilindustrien</a:t>
            </a:r>
            <a:r>
              <a:rPr lang="nb-NO" sz="1100" dirty="0">
                <a:effectLst/>
                <a:latin typeface="Calibri"/>
                <a:ea typeface="Calibri" panose="020F0502020204030204" pitchFamily="34" charset="0"/>
                <a:cs typeface="Calibri"/>
              </a:rPr>
              <a:t>, og vi befinner oss på en tekstilfabrikk i Kambodsja.</a:t>
            </a:r>
          </a:p>
          <a:p>
            <a:endParaRPr lang="nb-NO" dirty="0"/>
          </a:p>
          <a:p>
            <a:endParaRPr lang="nb-NO" dirty="0"/>
          </a:p>
        </p:txBody>
      </p:sp>
      <p:sp>
        <p:nvSpPr>
          <p:cNvPr id="4" name="Plassholder for lysbildenummer 3"/>
          <p:cNvSpPr>
            <a:spLocks noGrp="1"/>
          </p:cNvSpPr>
          <p:nvPr>
            <p:ph type="sldNum" sz="quarter" idx="5"/>
          </p:nvPr>
        </p:nvSpPr>
        <p:spPr/>
        <p:txBody>
          <a:bodyPr/>
          <a:lstStyle/>
          <a:p>
            <a:fld id="{908EE430-F875-4AD3-ADCD-38E2F4BF6E84}" type="slidenum">
              <a:rPr lang="nb-NO" smtClean="0"/>
              <a:t>2</a:t>
            </a:fld>
            <a:endParaRPr lang="nb-NO"/>
          </a:p>
        </p:txBody>
      </p:sp>
    </p:spTree>
    <p:extLst>
      <p:ext uri="{BB962C8B-B14F-4D97-AF65-F5344CB8AC3E}">
        <p14:creationId xmlns:p14="http://schemas.microsoft.com/office/powerpoint/2010/main" val="2410713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sz="1100" dirty="0"/>
              <a:t>Derfor er det nødvendig å si </a:t>
            </a:r>
            <a:r>
              <a:rPr lang="nb-NO" sz="1100"/>
              <a:t>noen ord</a:t>
            </a:r>
            <a:r>
              <a:rPr lang="nb-NO" sz="1100" dirty="0"/>
              <a:t> om Kambodsja før vi setter i gang med rollespillet. </a:t>
            </a:r>
            <a:endParaRPr lang="nb-NO" sz="1100">
              <a:cs typeface="Calibri"/>
            </a:endParaRPr>
          </a:p>
          <a:p>
            <a:pPr marL="171450" indent="-171450">
              <a:buFontTx/>
              <a:buChar char="-"/>
            </a:pPr>
            <a:r>
              <a:rPr lang="nb-NO" sz="1100" dirty="0"/>
              <a:t>Kambodsja er et land som ligger i Sørøst-Asia</a:t>
            </a:r>
            <a:r>
              <a:rPr lang="nb-NO" sz="1100" baseline="0" dirty="0"/>
              <a:t> mellom Thailand og Vietnam.</a:t>
            </a:r>
            <a:r>
              <a:rPr lang="nb-NO" sz="1100" dirty="0"/>
              <a:t> </a:t>
            </a:r>
            <a:endParaRPr lang="nb-NO" sz="1100" baseline="0" dirty="0">
              <a:cs typeface="Calibri"/>
            </a:endParaRPr>
          </a:p>
          <a:p>
            <a:pPr marL="171450" indent="-171450">
              <a:buFontTx/>
              <a:buChar char="-"/>
            </a:pPr>
            <a:r>
              <a:rPr lang="nb-NO" sz="1100" baseline="0" dirty="0"/>
              <a:t>Det bor </a:t>
            </a:r>
            <a:r>
              <a:rPr lang="nb-NO" sz="1100" baseline="0" dirty="0" err="1"/>
              <a:t>ca</a:t>
            </a:r>
            <a:r>
              <a:rPr lang="nb-NO" sz="1100" baseline="0" dirty="0"/>
              <a:t> 15,6 millioner mennesker i landet.</a:t>
            </a:r>
            <a:r>
              <a:rPr lang="nb-NO" sz="1100" dirty="0"/>
              <a:t> Nesten like mange som bor i Skandinavia til sammen.</a:t>
            </a:r>
            <a:endParaRPr lang="nb-NO" sz="1100" baseline="0" dirty="0">
              <a:cs typeface="Calibri"/>
            </a:endParaRPr>
          </a:p>
          <a:p>
            <a:pPr marL="171450" indent="-171450">
              <a:buFontTx/>
              <a:buChar char="-"/>
              <a:defRPr/>
            </a:pPr>
            <a:r>
              <a:rPr lang="nb-NO" sz="1100" baseline="0" dirty="0"/>
              <a:t>Kambodsja regnes som et av de fattigste landene i Asia, men det begynner å bli et bedre land å bo i. </a:t>
            </a:r>
            <a:r>
              <a:rPr lang="nb-NO" sz="1100" b="0" i="0" dirty="0">
                <a:solidFill>
                  <a:srgbClr val="333333"/>
                </a:solidFill>
                <a:effectLst/>
                <a:latin typeface="Noto Serif"/>
                <a:ea typeface="Noto Serif"/>
                <a:cs typeface="Noto Serif"/>
              </a:rPr>
              <a:t>I dag er landet i ferd med å stable seg på bena igjen, men </a:t>
            </a:r>
            <a:r>
              <a:rPr lang="nb-NO" sz="1100" dirty="0"/>
              <a:t>korrupsjon</a:t>
            </a:r>
            <a:r>
              <a:rPr lang="nb-NO" sz="1100" b="0" i="0" dirty="0">
                <a:solidFill>
                  <a:srgbClr val="333333"/>
                </a:solidFill>
                <a:effectLst/>
                <a:latin typeface="Noto Serif"/>
                <a:ea typeface="Noto Serif"/>
                <a:cs typeface="Noto Serif"/>
              </a:rPr>
              <a:t> og manglende demokrati hindrer </a:t>
            </a:r>
            <a:r>
              <a:rPr lang="nb-NO" sz="1100" dirty="0">
                <a:solidFill>
                  <a:srgbClr val="333333"/>
                </a:solidFill>
                <a:latin typeface="Noto Serif"/>
                <a:ea typeface="Noto Serif"/>
                <a:cs typeface="Noto Serif"/>
              </a:rPr>
              <a:t>en økonomisk</a:t>
            </a:r>
            <a:r>
              <a:rPr lang="nb-NO" sz="1100" b="0" i="0" dirty="0">
                <a:solidFill>
                  <a:srgbClr val="333333"/>
                </a:solidFill>
                <a:effectLst/>
                <a:latin typeface="Noto Serif"/>
                <a:ea typeface="Noto Serif"/>
                <a:cs typeface="Noto Serif"/>
              </a:rPr>
              <a:t> fremgang som kommer hele befolkningen til gode. </a:t>
            </a:r>
            <a:r>
              <a:rPr lang="nb-NO" sz="1100" dirty="0">
                <a:solidFill>
                  <a:srgbClr val="333333"/>
                </a:solidFill>
                <a:latin typeface="Noto Serif"/>
                <a:ea typeface="Noto Serif"/>
                <a:cs typeface="Noto Serif"/>
              </a:rPr>
              <a:t>For ø</a:t>
            </a:r>
            <a:r>
              <a:rPr lang="nb-NO" sz="1100" dirty="0"/>
              <a:t>konomien</a:t>
            </a:r>
            <a:r>
              <a:rPr lang="nb-NO" sz="1100" baseline="0" dirty="0"/>
              <a:t> i landet er avhengig av eksport, så det at man får produsert varer og får solgt ut disse er veldig viktig</a:t>
            </a:r>
            <a:r>
              <a:rPr lang="nb-NO" sz="1100" dirty="0"/>
              <a:t> for Kambodsjas økonomi</a:t>
            </a:r>
            <a:r>
              <a:rPr lang="nb-NO" sz="1100" baseline="0" dirty="0"/>
              <a:t>. Mange i befolkningen </a:t>
            </a:r>
            <a:r>
              <a:rPr lang="nb-NO" sz="1100" dirty="0"/>
              <a:t>jobber derfor i</a:t>
            </a:r>
            <a:r>
              <a:rPr lang="nb-NO" sz="1100" baseline="0" dirty="0"/>
              <a:t> fabrikker, og </a:t>
            </a:r>
            <a:r>
              <a:rPr lang="nb-NO" sz="1100" dirty="0"/>
              <a:t>fabrikkene </a:t>
            </a:r>
            <a:r>
              <a:rPr lang="nb-NO" sz="1100" baseline="0" dirty="0"/>
              <a:t>er</a:t>
            </a:r>
            <a:r>
              <a:rPr lang="nb-NO" sz="1100" dirty="0"/>
              <a:t> veldig</a:t>
            </a:r>
            <a:r>
              <a:rPr lang="nb-NO" sz="1100" baseline="0" dirty="0"/>
              <a:t> viktig for staten og </a:t>
            </a:r>
            <a:r>
              <a:rPr lang="nb-NO" sz="1100" dirty="0"/>
              <a:t>for landets økonomi. </a:t>
            </a:r>
            <a:endParaRPr lang="nb-NO" sz="1100" dirty="0">
              <a:cs typeface="Calibri"/>
            </a:endParaRPr>
          </a:p>
          <a:p>
            <a:pPr marL="171450" indent="-171450">
              <a:buFont typeface="Arial"/>
              <a:buChar char="•"/>
              <a:defRPr/>
            </a:pPr>
            <a:r>
              <a:rPr lang="nb-NO" sz="1100" dirty="0">
                <a:cs typeface="Calibri"/>
              </a:rPr>
              <a:t>Si gjerne noe om sammenhengen mellom</a:t>
            </a:r>
            <a:r>
              <a:rPr lang="nb-NO" sz="1100">
                <a:cs typeface="Calibri"/>
              </a:rPr>
              <a:t> </a:t>
            </a:r>
            <a:r>
              <a:rPr lang="nb-NO"/>
              <a:t>politisk utvikling</a:t>
            </a:r>
            <a:r>
              <a:rPr lang="nb-NO" sz="1100">
                <a:cs typeface="Calibri"/>
              </a:rPr>
              <a:t> og</a:t>
            </a:r>
            <a:r>
              <a:rPr lang="nb-NO" sz="1100" dirty="0">
                <a:cs typeface="Calibri"/>
              </a:rPr>
              <a:t> økonomiske problemer. Politisk stabilitet viktig for å tiltrekke seg utenlandske investeringer for eksempel.</a:t>
            </a:r>
            <a:endParaRPr lang="nb-NO" sz="1100">
              <a:cs typeface="Calibri"/>
            </a:endParaRPr>
          </a:p>
        </p:txBody>
      </p:sp>
      <p:sp>
        <p:nvSpPr>
          <p:cNvPr id="4" name="Plassholder for lysbildenummer 3"/>
          <p:cNvSpPr>
            <a:spLocks noGrp="1"/>
          </p:cNvSpPr>
          <p:nvPr>
            <p:ph type="sldNum" sz="quarter" idx="5"/>
          </p:nvPr>
        </p:nvSpPr>
        <p:spPr/>
        <p:txBody>
          <a:bodyPr/>
          <a:lstStyle/>
          <a:p>
            <a:fld id="{908EE430-F875-4AD3-ADCD-38E2F4BF6E84}" type="slidenum">
              <a:rPr lang="nb-NO" smtClean="0"/>
              <a:t>3</a:t>
            </a:fld>
            <a:endParaRPr lang="nb-NO"/>
          </a:p>
        </p:txBody>
      </p:sp>
    </p:spTree>
    <p:extLst>
      <p:ext uri="{BB962C8B-B14F-4D97-AF65-F5344CB8AC3E}">
        <p14:creationId xmlns:p14="http://schemas.microsoft.com/office/powerpoint/2010/main" val="3151385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defRPr/>
            </a:pPr>
            <a:r>
              <a:rPr lang="nb-NO" sz="1100" dirty="0"/>
              <a:t>Og spesielt</a:t>
            </a:r>
            <a:r>
              <a:rPr lang="nb-NO" sz="1100" baseline="0" dirty="0"/>
              <a:t> </a:t>
            </a:r>
            <a:r>
              <a:rPr lang="nb-NO" sz="1100" dirty="0"/>
              <a:t>viktig for Kambodsjas økonomi, er produksjonen av </a:t>
            </a:r>
            <a:r>
              <a:rPr lang="nb-NO" sz="1200" baseline="0" dirty="0"/>
              <a:t>billige klær og sko. </a:t>
            </a:r>
            <a:r>
              <a:rPr lang="nb-NO" dirty="0"/>
              <a:t>Tekstilproduksjonen i er i dag landets viktigste eksportvare (forklar eksport).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Tekstilproduksjonen </a:t>
            </a:r>
            <a:r>
              <a:rPr lang="nb-NO" sz="1200" baseline="0" dirty="0"/>
              <a:t>s</a:t>
            </a:r>
            <a:r>
              <a:rPr lang="nb-NO" dirty="0"/>
              <a:t>tår for 80% av landets eksportinntekter, og 40% selges videre til Europa. H&amp;M er et eksempel på en utenlandsk</a:t>
            </a:r>
            <a:r>
              <a:rPr lang="nb-NO" baseline="0" dirty="0"/>
              <a:t> investor</a:t>
            </a:r>
            <a:r>
              <a:rPr lang="nb-NO" dirty="0"/>
              <a:t> av de</a:t>
            </a:r>
            <a:r>
              <a:rPr lang="nb-NO" baseline="0" dirty="0"/>
              <a:t> europeiske kjedene som benytter seg av fabrikker</a:t>
            </a:r>
            <a:r>
              <a:rPr lang="nb-NO" dirty="0"/>
              <a:t>,</a:t>
            </a:r>
            <a:r>
              <a:rPr lang="nb-NO" baseline="0" dirty="0"/>
              <a:t> og dermed tekstilarbeidere i Kambodsja.</a:t>
            </a:r>
            <a:endParaRPr lang="nb-NO" baseline="0" dirty="0">
              <a:cs typeface="Calibri"/>
            </a:endParaRPr>
          </a:p>
          <a:p>
            <a:pPr marL="171450" indent="-171450">
              <a:buFontTx/>
              <a:buChar char="-"/>
              <a:defRPr/>
            </a:pPr>
            <a:r>
              <a:rPr lang="nb-NO" dirty="0"/>
              <a:t>Som vi hørte i stad da vi sjekket merkelappen på klærne våre så hadde mange av oss klær fra Kambodsja. Det bidrar til å nettopp understreke hvor mye tekstiler Kambodsja selger ut og hva vi i Norge kjøper. Altså tekstilene som produseres i Kambodsja og selges videre til utlandet er noe som faktisk angår oss, nettopp fordi vi har flere klesplagg på oss derfra. Det gjør at rollespillet vi skal inn i </a:t>
            </a:r>
            <a:r>
              <a:rPr lang="nb-NO" dirty="0" err="1"/>
              <a:t>i</a:t>
            </a:r>
            <a:r>
              <a:rPr lang="nb-NO" dirty="0"/>
              <a:t> dag, er noe som vi </a:t>
            </a:r>
            <a:r>
              <a:rPr lang="nb-NO" dirty="0">
                <a:cs typeface="Calibri"/>
              </a:rPr>
              <a:t>bokstavelig talt føler på kroppen.</a:t>
            </a:r>
            <a:endParaRPr lang="nb-NO" dirty="0"/>
          </a:p>
          <a:p>
            <a:pPr marL="171450" indent="-171450">
              <a:buFontTx/>
              <a:buChar char="-"/>
              <a:defRPr/>
            </a:pPr>
            <a:r>
              <a:rPr lang="nb-NO" dirty="0"/>
              <a:t>En siste ting jeg vil nevne er at det jobber ca. 650.000 mennesker i sko- og tekstilindustrien i Kambodsja. Ca.</a:t>
            </a:r>
            <a:r>
              <a:rPr lang="nb-NO" baseline="0" dirty="0"/>
              <a:t> 90%</a:t>
            </a:r>
            <a:r>
              <a:rPr lang="nb-NO" dirty="0"/>
              <a:t> av disse er kvinner. Så det er et klart flertall av kvinner som jobber i tekstilindustrien, som kan være verdt å tenke på når vi nå går inn i rollespillet.</a:t>
            </a:r>
            <a:endParaRPr lang="nb-NO" dirty="0">
              <a:cs typeface="Calibri"/>
            </a:endParaRPr>
          </a:p>
          <a:p>
            <a:pPr marL="0" indent="0">
              <a:buFont typeface="Arial" panose="020B0604020202020204" pitchFamily="34" charset="0"/>
              <a:buNone/>
            </a:pPr>
            <a:endParaRPr lang="nb-NO" dirty="0"/>
          </a:p>
          <a:p>
            <a:pPr marL="0" indent="0">
              <a:buFont typeface="Arial" panose="020B0604020202020204" pitchFamily="34" charset="0"/>
              <a:buNone/>
            </a:pPr>
            <a:r>
              <a:rPr lang="nb-NO" dirty="0"/>
              <a:t>Foto: UN Photo</a:t>
            </a:r>
            <a:endParaRPr lang="nb-NO" dirty="0">
              <a:cs typeface="Calibri"/>
            </a:endParaRPr>
          </a:p>
        </p:txBody>
      </p:sp>
      <p:sp>
        <p:nvSpPr>
          <p:cNvPr id="4" name="Plassholder for lysbildenummer 3"/>
          <p:cNvSpPr>
            <a:spLocks noGrp="1"/>
          </p:cNvSpPr>
          <p:nvPr>
            <p:ph type="sldNum" sz="quarter" idx="5"/>
          </p:nvPr>
        </p:nvSpPr>
        <p:spPr/>
        <p:txBody>
          <a:bodyPr/>
          <a:lstStyle/>
          <a:p>
            <a:fld id="{908EE430-F875-4AD3-ADCD-38E2F4BF6E84}" type="slidenum">
              <a:rPr lang="nb-NO" smtClean="0"/>
              <a:t>4</a:t>
            </a:fld>
            <a:endParaRPr lang="nb-NO"/>
          </a:p>
        </p:txBody>
      </p:sp>
    </p:spTree>
    <p:extLst>
      <p:ext uri="{BB962C8B-B14F-4D97-AF65-F5344CB8AC3E}">
        <p14:creationId xmlns:p14="http://schemas.microsoft.com/office/powerpoint/2010/main" val="2044879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dirty="0">
                <a:latin typeface="Calibri"/>
                <a:ea typeface="Calibri" panose="020F0502020204030204" pitchFamily="34" charset="0"/>
                <a:cs typeface="Calibri"/>
              </a:rPr>
              <a:t>Tilbake til rollespillet. Som nevnt skal vi i dag </a:t>
            </a:r>
            <a:r>
              <a:rPr lang="nb-NO" sz="1200" dirty="0">
                <a:effectLst/>
                <a:latin typeface="Calibri"/>
                <a:ea typeface="Calibri" panose="020F0502020204030204" pitchFamily="34" charset="0"/>
                <a:cs typeface="Calibri"/>
              </a:rPr>
              <a:t>altså ha et rollespill om tekstilindustrien i Kambodsja. </a:t>
            </a:r>
            <a:r>
              <a:rPr lang="nb-NO" dirty="0">
                <a:latin typeface="Calibri"/>
                <a:ea typeface="Calibri" panose="020F0502020204030204" pitchFamily="34" charset="0"/>
                <a:cs typeface="Calibri"/>
              </a:rPr>
              <a:t>Dere</a:t>
            </a:r>
            <a:r>
              <a:rPr lang="nb-NO" sz="1200" dirty="0">
                <a:effectLst/>
                <a:latin typeface="Calibri"/>
                <a:ea typeface="Calibri" panose="020F0502020204030204" pitchFamily="34" charset="0"/>
                <a:cs typeface="Calibri"/>
              </a:rPr>
              <a:t> vil bli delt inn i disse ulike rollene</a:t>
            </a:r>
            <a:r>
              <a:rPr lang="nb-NO">
                <a:latin typeface="Calibri"/>
                <a:ea typeface="Calibri" panose="020F0502020204030204" pitchFamily="34" charset="0"/>
                <a:cs typeface="Calibri"/>
              </a:rPr>
              <a:t> </a:t>
            </a:r>
            <a:r>
              <a:rPr lang="nb-NO" sz="1200" dirty="0">
                <a:effectLst/>
                <a:latin typeface="Calibri"/>
                <a:ea typeface="Calibri" panose="020F0502020204030204" pitchFamily="34" charset="0"/>
                <a:cs typeface="Calibri"/>
              </a:rPr>
              <a:t>(les punktene på sliden høyt). </a:t>
            </a:r>
            <a:r>
              <a:rPr lang="nb-NO" dirty="0"/>
              <a:t>Disse rollene står litt på hver sin tue, har egne interesser og er ikke alltid enige. I rollekortene dere straks skal få utdelt, står det mer konkret om hver av de ulike rollene og hva dere skal gjøre.</a:t>
            </a:r>
            <a:br>
              <a:rPr lang="nb-NO" dirty="0">
                <a:cs typeface="+mn-lt"/>
              </a:rPr>
            </a:b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a:defRPr/>
            </a:pPr>
            <a:r>
              <a:rPr lang="nb-NO" sz="1200" dirty="0">
                <a:effectLst/>
                <a:latin typeface="Calibri"/>
                <a:ea typeface="Calibri" panose="020F0502020204030204" pitchFamily="34" charset="0"/>
                <a:cs typeface="Calibri"/>
              </a:rPr>
              <a:t>Hensikten med rollespillet er å få til en avtale som alle de ulike rollene </a:t>
            </a:r>
            <a:r>
              <a:rPr lang="nb-NO">
                <a:latin typeface="Calibri"/>
                <a:ea typeface="Calibri" panose="020F0502020204030204" pitchFamily="34" charset="0"/>
                <a:cs typeface="Calibri"/>
              </a:rPr>
              <a:t>kan leve</a:t>
            </a:r>
            <a:r>
              <a:rPr lang="nb-NO" sz="1200" dirty="0">
                <a:effectLst/>
                <a:latin typeface="Calibri"/>
                <a:ea typeface="Calibri" panose="020F0502020204030204" pitchFamily="34" charset="0"/>
                <a:cs typeface="Calibri"/>
              </a:rPr>
              <a:t> med. Man skal </a:t>
            </a:r>
            <a:r>
              <a:rPr lang="nb-NO" dirty="0"/>
              <a:t>forhandle seg frem til et avtaleforslag som alle rollene er enige i. </a:t>
            </a:r>
            <a:r>
              <a:rPr lang="nb-NO" sz="1200" dirty="0">
                <a:effectLst/>
                <a:latin typeface="Calibri"/>
                <a:ea typeface="Calibri" panose="020F0502020204030204" pitchFamily="34" charset="0"/>
                <a:cs typeface="Calibri"/>
              </a:rPr>
              <a:t>Vi har laget et ferdig utkast til en avtale som dere skal ta utgangspunkt i. De ulike rollene må selv finne ut hvordan dere</a:t>
            </a:r>
            <a:r>
              <a:rPr lang="nb-NO" dirty="0">
                <a:latin typeface="Calibri"/>
                <a:ea typeface="Calibri" panose="020F0502020204030204" pitchFamily="34" charset="0"/>
                <a:cs typeface="Calibri"/>
              </a:rPr>
              <a:t> skal</a:t>
            </a:r>
            <a:r>
              <a:rPr lang="nb-NO" sz="1200" dirty="0">
                <a:effectLst/>
                <a:latin typeface="Calibri"/>
                <a:ea typeface="Calibri" panose="020F0502020204030204" pitchFamily="34" charset="0"/>
                <a:cs typeface="Calibri"/>
              </a:rPr>
              <a:t> </a:t>
            </a:r>
            <a:r>
              <a:rPr lang="nb-NO" dirty="0">
                <a:latin typeface="Calibri"/>
                <a:ea typeface="Calibri" panose="020F0502020204030204" pitchFamily="34" charset="0"/>
                <a:cs typeface="Calibri"/>
              </a:rPr>
              <a:t>bli</a:t>
            </a:r>
            <a:r>
              <a:rPr lang="nb-NO" sz="1200" dirty="0">
                <a:effectLst/>
                <a:latin typeface="Calibri"/>
                <a:ea typeface="Calibri" panose="020F0502020204030204" pitchFamily="34" charset="0"/>
                <a:cs typeface="Calibri"/>
              </a:rPr>
              <a:t> enige</a:t>
            </a:r>
            <a:r>
              <a:rPr lang="nb-NO" dirty="0">
                <a:latin typeface="Calibri"/>
                <a:ea typeface="Calibri" panose="020F0502020204030204" pitchFamily="34" charset="0"/>
                <a:cs typeface="Calibri"/>
              </a:rPr>
              <a:t>, for alle</a:t>
            </a:r>
            <a:r>
              <a:rPr lang="nb-NO" sz="1200" dirty="0">
                <a:effectLst/>
                <a:latin typeface="Calibri"/>
                <a:ea typeface="Calibri" panose="020F0502020204030204" pitchFamily="34" charset="0"/>
                <a:cs typeface="Calibri"/>
              </a:rPr>
              <a:t> rollene har </a:t>
            </a:r>
            <a:r>
              <a:rPr lang="nb-NO" dirty="0">
                <a:latin typeface="Calibri"/>
                <a:ea typeface="Calibri" panose="020F0502020204030204" pitchFamily="34" charset="0"/>
                <a:cs typeface="Calibri"/>
              </a:rPr>
              <a:t>egne </a:t>
            </a:r>
            <a:r>
              <a:rPr lang="nb-NO" sz="1200" dirty="0">
                <a:effectLst/>
                <a:latin typeface="Calibri"/>
                <a:ea typeface="Calibri" panose="020F0502020204030204" pitchFamily="34" charset="0"/>
                <a:cs typeface="Calibri"/>
              </a:rPr>
              <a:t>ønsker</a:t>
            </a:r>
            <a:r>
              <a:rPr lang="nb-NO" dirty="0">
                <a:latin typeface="Calibri"/>
                <a:ea typeface="Calibri" panose="020F0502020204030204" pitchFamily="34" charset="0"/>
                <a:cs typeface="Calibri"/>
              </a:rPr>
              <a:t> og interesser </a:t>
            </a:r>
            <a:r>
              <a:rPr lang="nb-NO" sz="1200" dirty="0">
                <a:effectLst/>
                <a:latin typeface="Calibri"/>
                <a:ea typeface="Calibri" panose="020F0502020204030204" pitchFamily="34" charset="0"/>
                <a:cs typeface="Calibri"/>
              </a:rPr>
              <a:t>om hva de </a:t>
            </a:r>
            <a:r>
              <a:rPr lang="nb-NO" dirty="0">
                <a:latin typeface="Calibri"/>
                <a:ea typeface="Calibri" panose="020F0502020204030204" pitchFamily="34" charset="0"/>
                <a:cs typeface="Calibri"/>
              </a:rPr>
              <a:t>ønsker å få til</a:t>
            </a:r>
            <a:r>
              <a:rPr lang="nb-NO" sz="1200" dirty="0">
                <a:effectLst/>
                <a:latin typeface="Calibri"/>
                <a:ea typeface="Calibri" panose="020F0502020204030204" pitchFamily="34" charset="0"/>
                <a:cs typeface="Calibri"/>
              </a:rPr>
              <a:t>. </a:t>
            </a:r>
            <a:br>
              <a:rPr lang="nb-NO" dirty="0">
                <a:latin typeface="Calibri"/>
                <a:ea typeface="Calibri" panose="020F0502020204030204" pitchFamily="34" charset="0"/>
                <a:cs typeface="Calibri"/>
              </a:rPr>
            </a:br>
            <a:endParaRPr lang="nb-NO"/>
          </a:p>
        </p:txBody>
      </p:sp>
      <p:sp>
        <p:nvSpPr>
          <p:cNvPr id="4" name="Plassholder for lysbildenummer 3"/>
          <p:cNvSpPr>
            <a:spLocks noGrp="1"/>
          </p:cNvSpPr>
          <p:nvPr>
            <p:ph type="sldNum" sz="quarter" idx="5"/>
          </p:nvPr>
        </p:nvSpPr>
        <p:spPr/>
        <p:txBody>
          <a:bodyPr/>
          <a:lstStyle/>
          <a:p>
            <a:fld id="{908EE430-F875-4AD3-ADCD-38E2F4BF6E84}" type="slidenum">
              <a:rPr lang="nb-NO" smtClean="0"/>
              <a:t>5</a:t>
            </a:fld>
            <a:endParaRPr lang="nb-NO"/>
          </a:p>
        </p:txBody>
      </p:sp>
    </p:spTree>
    <p:extLst>
      <p:ext uri="{BB962C8B-B14F-4D97-AF65-F5344CB8AC3E}">
        <p14:creationId xmlns:p14="http://schemas.microsoft.com/office/powerpoint/2010/main" val="2212702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dirty="0"/>
              <a:t>Som sagt skal dere alle straks få utdelt rollekort, men det er en av rollene jeg vil løfte opp og forklare i plenum før vi går videre. Og det er rollen til FNs arbeidsorganisasjon ILO.</a:t>
            </a:r>
          </a:p>
          <a:p>
            <a:pPr>
              <a:defRPr/>
            </a:pPr>
            <a:endParaRPr lang="nb-NO" dirty="0"/>
          </a:p>
          <a:p>
            <a:pPr>
              <a:defRPr/>
            </a:pPr>
            <a:r>
              <a:rPr lang="nb-NO" sz="1200" b="0" dirty="0"/>
              <a:t>ILO er</a:t>
            </a:r>
            <a:r>
              <a:rPr lang="nb-NO" dirty="0"/>
              <a:t> en forkortelse for det engelske navnet til organisasjonen, International Labour Organization, og det er </a:t>
            </a:r>
            <a:r>
              <a:rPr lang="nb-NO" sz="1200" b="0" dirty="0"/>
              <a:t>FNs arbeidslivsorganisasjon</a:t>
            </a:r>
            <a:r>
              <a:rPr lang="nb-NO" dirty="0"/>
              <a:t>. ILO </a:t>
            </a:r>
            <a:r>
              <a:rPr lang="nb-NO" sz="1200" b="0" dirty="0"/>
              <a:t>fungerer som en slags vaktbikkje. ILOs hovedmål er "anstendig arbeid for alle". Med det mener man at alle</a:t>
            </a:r>
            <a:r>
              <a:rPr lang="nb-NO" dirty="0"/>
              <a:t> som jobber i alle land</a:t>
            </a:r>
            <a:r>
              <a:rPr lang="nb-NO" sz="1200" b="0" dirty="0"/>
              <a:t> skal ha ryddige, ordentlige og trygge forhold på arbeidsplassen sin. </a:t>
            </a:r>
            <a:r>
              <a:rPr lang="nb-NO" dirty="0"/>
              <a:t>ILOs rolle i rollespillet er derfor å lede forhandlinger, å få partene til å samarbeide</a:t>
            </a:r>
            <a:r>
              <a:rPr lang="nb-NO"/>
              <a:t>,</a:t>
            </a:r>
            <a:r>
              <a:rPr lang="nb-NO" dirty="0"/>
              <a:t> og skape dialog.</a:t>
            </a:r>
            <a:endParaRPr lang="nb-NO" dirty="0">
              <a:cs typeface="Calibri"/>
            </a:endParaRPr>
          </a:p>
          <a:p>
            <a:pPr marL="0" marR="0" lvl="0" indent="0" algn="l" defTabSz="914400">
              <a:lnSpc>
                <a:spcPct val="100000"/>
              </a:lnSpc>
              <a:spcBef>
                <a:spcPts val="0"/>
              </a:spcBef>
              <a:spcAft>
                <a:spcPts val="0"/>
              </a:spcAft>
              <a:buClrTx/>
              <a:buSzTx/>
              <a:buFontTx/>
              <a:buNone/>
              <a:tabLst/>
              <a:defRPr/>
            </a:pPr>
            <a:endParaRPr lang="nb-NO" dirty="0">
              <a:cs typeface="Calibri"/>
            </a:endParaRPr>
          </a:p>
          <a:p>
            <a:pPr marL="285750" indent="-285750">
              <a:buFont typeface="Arial"/>
              <a:buChar char="•"/>
              <a:defRPr/>
            </a:pPr>
            <a:r>
              <a:rPr lang="nb-NO" dirty="0"/>
              <a:t>For i arbeidslivet har vi flere parter som samarbeider. Vi har (1) arbeidstakerne, altså de som har en jobb, (2) arbeidsgiverne, de som ansetter folk, og (3) staten. Dette samarbeidet dem imellom kalles trepartssamarbeidet. (Definisjon hentet fra NDLA)</a:t>
            </a:r>
            <a:br>
              <a:rPr lang="nb-NO" dirty="0">
                <a:cs typeface="+mn-lt"/>
              </a:rPr>
            </a:br>
            <a:endParaRPr lang="en-US" i="1" u="none" dirty="0"/>
          </a:p>
          <a:p>
            <a:pPr>
              <a:defRPr/>
            </a:pPr>
            <a:r>
              <a:rPr lang="nb-NO" dirty="0"/>
              <a:t>Bilde hentet fra https://commons.wikimedia.org/wiki/File:Flag_of_ILO.svg </a:t>
            </a:r>
            <a:endParaRPr lang="nb-NO" dirty="0">
              <a:cs typeface="Calibri"/>
            </a:endParaRPr>
          </a:p>
          <a:p>
            <a:endParaRPr lang="nb-NO" dirty="0"/>
          </a:p>
        </p:txBody>
      </p:sp>
      <p:sp>
        <p:nvSpPr>
          <p:cNvPr id="4" name="Plassholder for lysbildenummer 3"/>
          <p:cNvSpPr>
            <a:spLocks noGrp="1"/>
          </p:cNvSpPr>
          <p:nvPr>
            <p:ph type="sldNum" sz="quarter" idx="10"/>
          </p:nvPr>
        </p:nvSpPr>
        <p:spPr/>
        <p:txBody>
          <a:bodyPr/>
          <a:lstStyle/>
          <a:p>
            <a:fld id="{84CC44E7-06FE-48C3-8664-FABDEE562690}" type="slidenum">
              <a:rPr lang="nb-NO" smtClean="0"/>
              <a:t>6</a:t>
            </a:fld>
            <a:endParaRPr lang="nb-NO"/>
          </a:p>
        </p:txBody>
      </p:sp>
    </p:spTree>
    <p:extLst>
      <p:ext uri="{BB962C8B-B14F-4D97-AF65-F5344CB8AC3E}">
        <p14:creationId xmlns:p14="http://schemas.microsoft.com/office/powerpoint/2010/main" val="145408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dirty="0">
                <a:solidFill>
                  <a:srgbClr val="203E51"/>
                </a:solidFill>
                <a:latin typeface="Publico text"/>
              </a:rPr>
              <a:t>(</a:t>
            </a:r>
            <a:r>
              <a:rPr lang="nb-NO" dirty="0" err="1">
                <a:solidFill>
                  <a:srgbClr val="203E51"/>
                </a:solidFill>
                <a:latin typeface="Publico text"/>
              </a:rPr>
              <a:t>Denen</a:t>
            </a:r>
            <a:r>
              <a:rPr lang="nb-NO" dirty="0">
                <a:solidFill>
                  <a:srgbClr val="203E51"/>
                </a:solidFill>
                <a:latin typeface="Publico text"/>
              </a:rPr>
              <a:t> kan brukes hvis man vil si litt mer om trepartssamarbeidet)</a:t>
            </a:r>
            <a:endParaRPr lang="nb-NO" dirty="0"/>
          </a:p>
          <a:p>
            <a:pPr>
              <a:defRPr/>
            </a:pPr>
            <a:r>
              <a:rPr lang="nb-NO" dirty="0">
                <a:solidFill>
                  <a:srgbClr val="203E51"/>
                </a:solidFill>
                <a:latin typeface="Publico text"/>
              </a:rPr>
              <a:t>Trepartssamarbeid</a:t>
            </a:r>
            <a:r>
              <a:rPr lang="nb-NO" b="0" i="0" dirty="0">
                <a:solidFill>
                  <a:srgbClr val="203E51"/>
                </a:solidFill>
                <a:effectLst/>
                <a:latin typeface="Publico text"/>
              </a:rPr>
              <a:t> er samarbeid mellom organisasjoner som representerer </a:t>
            </a:r>
            <a:r>
              <a:rPr lang="nb-NO" b="0" i="0" u="none" strike="noStrike" dirty="0">
                <a:effectLst/>
                <a:latin typeface="Publico text"/>
                <a:hlinkClick r:id="rId3"/>
              </a:rPr>
              <a:t>arbeidsgivere</a:t>
            </a:r>
            <a:r>
              <a:rPr lang="nb-NO" b="0" i="0" dirty="0">
                <a:solidFill>
                  <a:srgbClr val="203E51"/>
                </a:solidFill>
                <a:effectLst/>
                <a:latin typeface="Publico text"/>
              </a:rPr>
              <a:t> og </a:t>
            </a:r>
            <a:r>
              <a:rPr lang="nb-NO" b="0" i="0" u="none" strike="noStrike" dirty="0">
                <a:effectLst/>
                <a:latin typeface="Publico text"/>
                <a:hlinkClick r:id="rId4"/>
              </a:rPr>
              <a:t>arbeidstakere</a:t>
            </a:r>
            <a:r>
              <a:rPr lang="nb-NO" b="0" i="0" dirty="0">
                <a:solidFill>
                  <a:srgbClr val="203E51"/>
                </a:solidFill>
                <a:effectLst/>
                <a:latin typeface="Publico text"/>
              </a:rPr>
              <a:t> (</a:t>
            </a:r>
            <a:r>
              <a:rPr lang="nb-NO" b="0" i="1" dirty="0">
                <a:solidFill>
                  <a:srgbClr val="203E51"/>
                </a:solidFill>
                <a:effectLst/>
                <a:latin typeface="Publico text"/>
              </a:rPr>
              <a:t>partene</a:t>
            </a:r>
            <a:r>
              <a:rPr lang="nb-NO" b="0" i="0" dirty="0">
                <a:solidFill>
                  <a:srgbClr val="203E51"/>
                </a:solidFill>
                <a:effectLst/>
                <a:latin typeface="Publico text"/>
              </a:rPr>
              <a:t>) og </a:t>
            </a:r>
            <a:r>
              <a:rPr lang="nb-NO" b="0" i="0" u="none" strike="noStrike" dirty="0">
                <a:effectLst/>
                <a:latin typeface="Publico text"/>
                <a:hlinkClick r:id="rId5"/>
              </a:rPr>
              <a:t>staten</a:t>
            </a:r>
            <a:r>
              <a:rPr lang="nb-NO" b="0" i="0" dirty="0">
                <a:solidFill>
                  <a:srgbClr val="203E51"/>
                </a:solidFill>
                <a:effectLst/>
                <a:latin typeface="Publico text"/>
              </a:rPr>
              <a:t>. </a:t>
            </a:r>
            <a:r>
              <a:rPr lang="nb-NO" b="0" i="0" u="none" strike="noStrike" dirty="0">
                <a:solidFill>
                  <a:srgbClr val="333333"/>
                </a:solidFill>
                <a:effectLst/>
                <a:latin typeface="Noto Serif"/>
                <a:ea typeface="Noto Serif"/>
                <a:cs typeface="Noto Serif"/>
              </a:rPr>
              <a:t>Disse møtes i ILO i </a:t>
            </a:r>
            <a:r>
              <a:rPr lang="nb-NO" b="0" i="0" u="none" strike="noStrike" dirty="0" err="1">
                <a:solidFill>
                  <a:srgbClr val="333333"/>
                </a:solidFill>
                <a:effectLst/>
                <a:latin typeface="Noto Serif"/>
                <a:ea typeface="Noto Serif"/>
                <a:cs typeface="Noto Serif"/>
              </a:rPr>
              <a:t>Geneve</a:t>
            </a:r>
            <a:r>
              <a:rPr lang="nb-NO" b="0" i="0" u="none" strike="noStrike" dirty="0">
                <a:solidFill>
                  <a:srgbClr val="333333"/>
                </a:solidFill>
                <a:effectLst/>
                <a:latin typeface="Noto Serif"/>
                <a:ea typeface="Noto Serif"/>
                <a:cs typeface="Noto Serif"/>
              </a:rPr>
              <a:t> </a:t>
            </a:r>
            <a:r>
              <a:rPr lang="nb-NO" b="0" i="0" dirty="0">
                <a:solidFill>
                  <a:srgbClr val="333333"/>
                </a:solidFill>
                <a:effectLst/>
                <a:latin typeface="Noto Serif"/>
                <a:ea typeface="Noto Serif"/>
                <a:cs typeface="Noto Serif"/>
              </a:rPr>
              <a:t>for å utforme internasjonale regler for arbeidslivet. Trepartssamarbeidet er et viktig prinsipp i ILO, og sikrer at ingen regler lages uten at representanter fra alle disse gruppene er med på det. ILO er unikt i FN-systemet med sin </a:t>
            </a:r>
            <a:r>
              <a:rPr lang="nb-NO" b="0" i="0" dirty="0" err="1">
                <a:solidFill>
                  <a:srgbClr val="333333"/>
                </a:solidFill>
                <a:effectLst/>
                <a:latin typeface="Noto Serif"/>
                <a:ea typeface="Noto Serif"/>
                <a:cs typeface="Noto Serif"/>
              </a:rPr>
              <a:t>trepartsstruktur</a:t>
            </a:r>
            <a:r>
              <a:rPr lang="nb-NO" b="0" i="0" dirty="0">
                <a:solidFill>
                  <a:srgbClr val="333333"/>
                </a:solidFill>
                <a:effectLst/>
                <a:latin typeface="Noto Serif"/>
                <a:ea typeface="Noto Serif"/>
                <a:cs typeface="Noto Serif"/>
              </a:rPr>
              <a:t>. Alle de tre partene har beslutningsmyndighet. Representanter fra arbeidstakere og arbeidsgivere står på lik linje med myndighetene i utformingen av konvensjoner og programmer i ILO. Denne </a:t>
            </a:r>
            <a:r>
              <a:rPr lang="nb-NO" b="0" i="0" dirty="0" err="1">
                <a:solidFill>
                  <a:srgbClr val="333333"/>
                </a:solidFill>
                <a:effectLst/>
                <a:latin typeface="Noto Serif"/>
                <a:ea typeface="Noto Serif"/>
                <a:cs typeface="Noto Serif"/>
              </a:rPr>
              <a:t>trepartssammensetningen</a:t>
            </a:r>
            <a:r>
              <a:rPr lang="nb-NO" b="0" i="0" dirty="0">
                <a:solidFill>
                  <a:srgbClr val="333333"/>
                </a:solidFill>
                <a:effectLst/>
                <a:latin typeface="Noto Serif"/>
                <a:ea typeface="Noto Serif"/>
                <a:cs typeface="Noto Serif"/>
              </a:rPr>
              <a:t> er ILOs styrke og preger styrearbeidet og hele organisasjonens arbeid.</a:t>
            </a:r>
            <a:endParaRPr lang="nb-NO" dirty="0">
              <a:solidFill>
                <a:srgbClr val="333333"/>
              </a:solidFill>
              <a:latin typeface="Noto Serif"/>
              <a:ea typeface="Noto Serif"/>
              <a:cs typeface="Noto Serif"/>
            </a:endParaRPr>
          </a:p>
          <a:p>
            <a:pPr>
              <a:defRPr/>
            </a:pPr>
            <a:endParaRPr lang="nb-NO" dirty="0">
              <a:solidFill>
                <a:srgbClr val="333333"/>
              </a:solidFill>
              <a:latin typeface="Noto Serif"/>
              <a:ea typeface="Noto Serif"/>
              <a:cs typeface="Noto Serif"/>
            </a:endParaRPr>
          </a:p>
          <a:p>
            <a:pPr>
              <a:defRPr/>
            </a:pPr>
            <a:r>
              <a:rPr lang="nb-NO" dirty="0">
                <a:solidFill>
                  <a:srgbClr val="333333"/>
                </a:solidFill>
                <a:latin typeface="Noto Serif"/>
                <a:ea typeface="Noto Serif"/>
                <a:cs typeface="Noto Serif"/>
              </a:rPr>
              <a:t>Så når Norge sender en delegasjon til møter og forhandlinger i ILO, så består delegasjonen vår av folk fra både myndighetene, fagforeninger og arbeidsgiverforeninger i Norge.</a:t>
            </a:r>
            <a:endParaRPr lang="nb-NO" b="0" i="0" dirty="0">
              <a:solidFill>
                <a:srgbClr val="333333"/>
              </a:solidFill>
              <a:effectLst/>
              <a:latin typeface="Noto Serif" panose="02020600060500020200" pitchFamily="18" charset="0"/>
              <a:ea typeface="Noto Serif"/>
              <a:cs typeface="Noto Serif"/>
            </a:endParaRPr>
          </a:p>
          <a:p>
            <a:pPr>
              <a:defRPr/>
            </a:pPr>
            <a:endParaRPr lang="nb-NO" dirty="0">
              <a:solidFill>
                <a:srgbClr val="333333"/>
              </a:solidFill>
              <a:latin typeface="Noto Serif" panose="02020600060500020200" pitchFamily="18" charset="0"/>
              <a:ea typeface="Noto Serif" panose="02020600060500020200" pitchFamily="18" charset="0"/>
              <a:cs typeface="Noto Serif" panose="02020600060500020200"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dirty="0">
                <a:solidFill>
                  <a:srgbClr val="444444"/>
                </a:solidFill>
                <a:effectLst/>
                <a:latin typeface="Source Serif Pro" panose="020F0502020204030204" pitchFamily="18" charset="0"/>
              </a:rPr>
              <a:t>De forskjellige organisasjonene som representerer arbeidstakere og arbeidsgivere, jobber sammen med staten for en utvikling av samfunnet og en regulering av arbeidslivet. Regulering av lønn er et viktig spørsmål i trepartssamarbeidet, men også arbeidsmiljø, rettigheter og andre ting som angår det å ha en jobb.</a:t>
            </a:r>
            <a:endParaRPr lang="nb-NO" b="0" i="0" dirty="0">
              <a:solidFill>
                <a:srgbClr val="444444"/>
              </a:solidFill>
              <a:effectLst/>
              <a:latin typeface="Source Serif Pro" panose="020F0502020204030204" pitchFamily="18" charset="0"/>
              <a:ea typeface="Source Serif Pr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i="0" dirty="0">
              <a:solidFill>
                <a:srgbClr val="444444"/>
              </a:solidFill>
              <a:effectLst/>
              <a:latin typeface="Source Serif Pro" panose="020F0502020204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dirty="0">
                <a:solidFill>
                  <a:srgbClr val="444444"/>
                </a:solidFill>
                <a:effectLst/>
                <a:latin typeface="Source Serif Pro" panose="020F0502020204030204" pitchFamily="18" charset="0"/>
              </a:rPr>
              <a:t>Sosial dialog er et av de viktigste prinsippene i ILO, og med det menes nettopp samarbeidet mellom disse tre gruppene. </a:t>
            </a:r>
            <a:endParaRPr lang="nb-NO" dirty="0"/>
          </a:p>
          <a:p>
            <a:endParaRPr lang="nb-NO" dirty="0"/>
          </a:p>
        </p:txBody>
      </p:sp>
      <p:sp>
        <p:nvSpPr>
          <p:cNvPr id="4" name="Plassholder for lysbildenummer 3"/>
          <p:cNvSpPr>
            <a:spLocks noGrp="1"/>
          </p:cNvSpPr>
          <p:nvPr>
            <p:ph type="sldNum" sz="quarter" idx="5"/>
          </p:nvPr>
        </p:nvSpPr>
        <p:spPr/>
        <p:txBody>
          <a:bodyPr/>
          <a:lstStyle/>
          <a:p>
            <a:fld id="{908EE430-F875-4AD3-ADCD-38E2F4BF6E84}" type="slidenum">
              <a:rPr lang="nb-NO" smtClean="0"/>
              <a:t>7</a:t>
            </a:fld>
            <a:endParaRPr lang="nb-NO"/>
          </a:p>
        </p:txBody>
      </p:sp>
    </p:spTree>
    <p:extLst>
      <p:ext uri="{BB962C8B-B14F-4D97-AF65-F5344CB8AC3E}">
        <p14:creationId xmlns:p14="http://schemas.microsoft.com/office/powerpoint/2010/main" val="3745792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a:t>I rollespillet skal partene finne fram til løsninger alle kan godta. </a:t>
            </a:r>
            <a:br>
              <a:rPr lang="nb-NO" dirty="0">
                <a:cs typeface="+mn-lt"/>
              </a:rPr>
            </a:br>
            <a:r>
              <a:rPr lang="nb-NO" b="0" dirty="0"/>
              <a:t>Still så elevene spørsmålet: Kjenner dere disse begrepene? Bruk 2 min og snakk sammen, og så tar vi en oppsummering</a:t>
            </a:r>
            <a:r>
              <a:rPr lang="nb-NO" dirty="0"/>
              <a:t> av begrepene</a:t>
            </a:r>
            <a:r>
              <a:rPr lang="nb-NO" b="0" dirty="0"/>
              <a:t> sammen.</a:t>
            </a:r>
            <a:r>
              <a:rPr lang="nb-NO" dirty="0"/>
              <a:t> </a:t>
            </a:r>
            <a:endParaRPr lang="nb-NO" sz="1200"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nb-NO" b="1" dirty="0"/>
            </a:br>
            <a:r>
              <a:rPr lang="nb-NO" b="1" baseline="0" dirty="0"/>
              <a:t>Forhandling: </a:t>
            </a:r>
            <a:r>
              <a:rPr lang="nb-NO" baseline="0" dirty="0"/>
              <a:t>Forhandling er at de ulike rollene møtes til en prat, hvor alle legger frem det de mener, og forsøker å komme frem til en enighet på bakgrunn av det som blir sagt. </a:t>
            </a:r>
            <a:r>
              <a:rPr lang="nb-NO" b="0" baseline="0" dirty="0"/>
              <a:t>Fabrikkeierne </a:t>
            </a:r>
            <a:r>
              <a:rPr lang="nb-NO" baseline="0" dirty="0"/>
              <a:t>kan derfor </a:t>
            </a:r>
            <a:r>
              <a:rPr lang="nb-NO" baseline="0" dirty="0" err="1"/>
              <a:t>feks</a:t>
            </a:r>
            <a:r>
              <a:rPr lang="nb-NO" baseline="0" dirty="0"/>
              <a:t> velge å godkjenne arbeidernes krav for å unngå streik. Samtidig er det ikke sikkert at arbeiderne velger å streike. Og kanskje arbeiderne har fått i hvert fall noen av kravene sine innfridd. ILO kan hjelpe partene med å komme til en enighet gjennom forhandling. </a:t>
            </a:r>
            <a:endParaRPr lang="nb-NO" b="1" dirty="0"/>
          </a:p>
          <a:p>
            <a:endParaRPr lang="nb-NO" b="1" dirty="0"/>
          </a:p>
          <a:p>
            <a:r>
              <a:rPr lang="nb-NO" b="1" dirty="0"/>
              <a:t>Streik:</a:t>
            </a:r>
            <a:r>
              <a:rPr lang="nb-NO" b="1" baseline="0" dirty="0"/>
              <a:t> </a:t>
            </a:r>
            <a:r>
              <a:rPr lang="nb-NO" b="0" baseline="0" dirty="0"/>
              <a:t>Strei</a:t>
            </a:r>
            <a:r>
              <a:rPr lang="nb-NO" baseline="0" dirty="0"/>
              <a:t>k er at arbeiderne slutter å jobbe. De nekter å gå på jobb inntil de får innfridd kravene sine. Men det er to ulemper med streik. </a:t>
            </a:r>
            <a:r>
              <a:rPr lang="nb-NO" dirty="0"/>
              <a:t>Det</a:t>
            </a:r>
            <a:r>
              <a:rPr lang="nb-NO" baseline="0" dirty="0"/>
              <a:t> ene er at </a:t>
            </a:r>
            <a:r>
              <a:rPr lang="nb-NO" dirty="0"/>
              <a:t>når</a:t>
            </a:r>
            <a:r>
              <a:rPr lang="nb-NO" baseline="0" dirty="0"/>
              <a:t> arbeiderne streiker, så får ikke arbeiderne lønn. For det andre kan streik føre til store ekstrakostnader for fabrikken. </a:t>
            </a:r>
            <a:r>
              <a:rPr lang="nb-NO" dirty="0"/>
              <a:t>Tekstilproduksjonen</a:t>
            </a:r>
            <a:r>
              <a:rPr lang="nb-NO" baseline="0" dirty="0"/>
              <a:t> vil bli mindre, og fabrikken vil tape penger. Kanskje fabrikken også mister noen av kundene sine, og det vil kunne gå ut over antall jobber når streiken er over.</a:t>
            </a:r>
            <a:br>
              <a:rPr lang="nb-NO" baseline="0" dirty="0">
                <a:cs typeface="+mn-lt"/>
              </a:rPr>
            </a:br>
            <a:endParaRPr lang="nb-NO" baseline="0" dirty="0"/>
          </a:p>
          <a:p>
            <a:r>
              <a:rPr lang="nb-NO" b="1" baseline="0" dirty="0"/>
              <a:t>Lock-</a:t>
            </a:r>
            <a:r>
              <a:rPr lang="nb-NO" b="1" baseline="0" dirty="0" err="1"/>
              <a:t>out</a:t>
            </a:r>
            <a:r>
              <a:rPr lang="nb-NO" b="1" baseline="0" dirty="0"/>
              <a:t>: </a:t>
            </a:r>
            <a:r>
              <a:rPr lang="nb-NO" b="0" baseline="0" dirty="0"/>
              <a:t>Lockout er at fabrikkeierne nekter arbeiderne å gå på jobb. </a:t>
            </a:r>
            <a:r>
              <a:rPr lang="nb-NO" baseline="0" dirty="0"/>
              <a:t>Ingen </a:t>
            </a:r>
            <a:r>
              <a:rPr lang="nb-NO" dirty="0"/>
              <a:t>arbeidere får</a:t>
            </a:r>
            <a:r>
              <a:rPr lang="nb-NO" baseline="0" dirty="0"/>
              <a:t> jobbe og ingen får lønn, uavhengig av om arbeiderne streiker eller ikke. Fabrikkeierne nekter å åpne fabrikken igjen inntil de får innfridd sine krav.</a:t>
            </a:r>
            <a:br>
              <a:rPr lang="nb-NO" baseline="0" dirty="0">
                <a:cs typeface="+mn-lt"/>
              </a:rPr>
            </a:br>
            <a:endParaRPr lang="nb-NO" dirty="0"/>
          </a:p>
          <a:p>
            <a:r>
              <a:rPr lang="nb-NO" dirty="0"/>
              <a:t>Bilde 1: https://flickr.com/photos/12691920@N00/5946754283/in/photolist-a4uESg-24QPKa-aoqVbD-E7kLPa-vxTpT-2hWZJBa-FmhXr-dr8JC5-d7dew5-Uz4EvR-7ggQEs-9dJUzT-8pFRaE-7sf2C3-dzWUbb-d5CA21-J3f36f-7gAnkC-aNjoVF-ncuU9M-8khu4j-86bccT-2jy5QGd-FQdNo9-FW6yrU-FW6DnL-FygF8W-FW7dsd-DNcba-F3WP91-FSwMSF-FW728Q-FYoAuK-F3WZR3-Fyhh9s-FW6Zsq-FYoTYc-zF2oTV-F3Xmr1-4wZXNY-WryfMz-FyhiWq-FW6S8A-FQe19y-csovYJ-z1vgWG-FYoFhv-76ozFZ-Fyh7Y3-FSwGq8</a:t>
            </a:r>
            <a:br>
              <a:rPr lang="nb-NO" dirty="0"/>
            </a:br>
            <a:endParaRPr lang="nb-NO" dirty="0"/>
          </a:p>
          <a:p>
            <a:r>
              <a:rPr lang="nb-NO" dirty="0"/>
              <a:t>Bilde 2: </a:t>
            </a:r>
            <a:r>
              <a:rPr lang="nb-NO" dirty="0" err="1"/>
              <a:t>word</a:t>
            </a:r>
            <a:r>
              <a:rPr lang="nb-NO" dirty="0"/>
              <a:t>-figur</a:t>
            </a:r>
            <a:br>
              <a:rPr lang="nb-NO" dirty="0"/>
            </a:br>
            <a:endParaRPr lang="nb-NO" dirty="0"/>
          </a:p>
          <a:p>
            <a:r>
              <a:rPr lang="nb-NO" dirty="0"/>
              <a:t>Bilde 3: https://flickr.com/photos/bradhoc/6951449630/in/photolist-bAgZMQ-gx7GmX-HrmHN-ppDYu2-fnyUYf-Ds5ySH-bWmtGd-g3e1Ck-9UCyXP-a2huTb-bdvSGt-T5E1qY-WBchMh-dqcEL2-aFbQoX-8tnBi-raJcLq-9ekC2B-SQaH78-dRcLcd-gvr4DW-dF3t4T-ofrRji-bdcgPF-q86p4d-dxmKUQ-bjJD9J-WBcijE-aaG72M-8xFujX-rCHZ66-b7PAhK-c2cHdY-9vRjYb-aDWj2y-akQnf3-dfzcwN-otRD5J-29nMcn-9ttTDs-2EZb7-cKn2eh-nydn3w-81NmhL-soKJJL-zSp3wp-7vb7sM-qHsLfJ-bwaWeS-6Y9ME9</a:t>
            </a:r>
          </a:p>
        </p:txBody>
      </p:sp>
      <p:sp>
        <p:nvSpPr>
          <p:cNvPr id="4" name="Plassholder for lysbildenummer 3"/>
          <p:cNvSpPr>
            <a:spLocks noGrp="1"/>
          </p:cNvSpPr>
          <p:nvPr>
            <p:ph type="sldNum" sz="quarter" idx="10"/>
          </p:nvPr>
        </p:nvSpPr>
        <p:spPr/>
        <p:txBody>
          <a:bodyPr/>
          <a:lstStyle/>
          <a:p>
            <a:fld id="{908EE430-F875-4AD3-ADCD-38E2F4BF6E84}" type="slidenum">
              <a:rPr lang="nb-NO" smtClean="0"/>
              <a:t>8</a:t>
            </a:fld>
            <a:endParaRPr lang="nb-NO"/>
          </a:p>
        </p:txBody>
      </p:sp>
    </p:spTree>
    <p:extLst>
      <p:ext uri="{BB962C8B-B14F-4D97-AF65-F5344CB8AC3E}">
        <p14:creationId xmlns:p14="http://schemas.microsoft.com/office/powerpoint/2010/main" val="1152331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 skal jeg gi noen instruksjoner om hvordan rollespillet skal skje. Jeg vil straks dele ut rollekortene til alle gruppene. Rollekortene består av 2-4 sider med tekst. Del arkene mellom dere på gruppa og les høyt for hverandre i arkenes rekkefølge.</a:t>
            </a:r>
          </a:p>
          <a:p>
            <a:endParaRPr lang="nb-NO" dirty="0">
              <a:cs typeface="Calibri"/>
            </a:endParaRPr>
          </a:p>
          <a:p>
            <a:r>
              <a:rPr lang="nb-NO" dirty="0">
                <a:cs typeface="+mn-lt"/>
              </a:rPr>
              <a:t>Avslutningsvis vil jeg bare si at husk at målet med rollespillet er </a:t>
            </a:r>
            <a:r>
              <a:rPr lang="nb-NO" dirty="0"/>
              <a:t>som sagt å bli enige om en avtale. Hvis man ikke blir enige kommer ikke fabrikken til å fungere på lang sikt. Hvis man ikke blir enig, taper alle. Blir man enige, kommer noen litt bedre ut av det.</a:t>
            </a:r>
          </a:p>
        </p:txBody>
      </p:sp>
      <p:sp>
        <p:nvSpPr>
          <p:cNvPr id="4" name="Plassholder for lysbildenummer 3"/>
          <p:cNvSpPr>
            <a:spLocks noGrp="1"/>
          </p:cNvSpPr>
          <p:nvPr>
            <p:ph type="sldNum" sz="quarter" idx="5"/>
          </p:nvPr>
        </p:nvSpPr>
        <p:spPr/>
        <p:txBody>
          <a:bodyPr/>
          <a:lstStyle/>
          <a:p>
            <a:fld id="{908EE430-F875-4AD3-ADCD-38E2F4BF6E84}" type="slidenum">
              <a:rPr lang="nb-NO" smtClean="0"/>
              <a:t>9</a:t>
            </a:fld>
            <a:endParaRPr lang="nb-NO"/>
          </a:p>
        </p:txBody>
      </p:sp>
    </p:spTree>
    <p:extLst>
      <p:ext uri="{BB962C8B-B14F-4D97-AF65-F5344CB8AC3E}">
        <p14:creationId xmlns:p14="http://schemas.microsoft.com/office/powerpoint/2010/main" val="37214729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6D2F2EA0-2C37-4237-A048-5C5F2790B608}"/>
              </a:ext>
            </a:extLst>
          </p:cNvPr>
          <p:cNvSpPr>
            <a:spLocks noGrp="1"/>
          </p:cNvSpPr>
          <p:nvPr>
            <p:ph type="pic" sz="quarter" idx="10"/>
          </p:nvPr>
        </p:nvSpPr>
        <p:spPr>
          <a:xfrm>
            <a:off x="0" y="2689225"/>
            <a:ext cx="12192000" cy="4168775"/>
          </a:xfrm>
          <a:prstGeom prst="rect">
            <a:avLst/>
          </a:prstGeom>
        </p:spPr>
        <p:txBody>
          <a:bodyPr/>
          <a:lstStyle/>
          <a:p>
            <a:endParaRPr lang="nb-NO"/>
          </a:p>
        </p:txBody>
      </p:sp>
      <p:sp>
        <p:nvSpPr>
          <p:cNvPr id="8" name="Text Placeholder 9">
            <a:extLst>
              <a:ext uri="{FF2B5EF4-FFF2-40B4-BE49-F238E27FC236}">
                <a16:creationId xmlns:a16="http://schemas.microsoft.com/office/drawing/2014/main" id="{F87D83C9-B5C4-40A8-A1D1-DE68CBC60EF7}"/>
              </a:ext>
            </a:extLst>
          </p:cNvPr>
          <p:cNvSpPr>
            <a:spLocks noGrp="1"/>
          </p:cNvSpPr>
          <p:nvPr>
            <p:ph type="body" sz="quarter" idx="14" hasCustomPrompt="1"/>
          </p:nvPr>
        </p:nvSpPr>
        <p:spPr>
          <a:xfrm>
            <a:off x="1058779" y="1406052"/>
            <a:ext cx="4331368" cy="1810920"/>
          </a:xfrm>
          <a:prstGeom prst="rect">
            <a:avLst/>
          </a:prstGeom>
        </p:spPr>
        <p:txBody>
          <a:bodyPr>
            <a:normAutofit/>
          </a:bodyPr>
          <a:lstStyle>
            <a:lvl1pPr marL="0" indent="0">
              <a:buNone/>
              <a:defRPr sz="4000" b="0">
                <a:solidFill>
                  <a:srgbClr val="33333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TITTEL</a:t>
            </a:r>
          </a:p>
        </p:txBody>
      </p:sp>
      <p:pic>
        <p:nvPicPr>
          <p:cNvPr id="13" name="Picture 12">
            <a:extLst>
              <a:ext uri="{FF2B5EF4-FFF2-40B4-BE49-F238E27FC236}">
                <a16:creationId xmlns:a16="http://schemas.microsoft.com/office/drawing/2014/main" id="{B930B261-F240-48A0-801D-0E7B91D54D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37783" y="273393"/>
            <a:ext cx="3814011" cy="2213693"/>
          </a:xfrm>
          <a:prstGeom prst="rect">
            <a:avLst/>
          </a:prstGeom>
        </p:spPr>
      </p:pic>
    </p:spTree>
    <p:extLst>
      <p:ext uri="{BB962C8B-B14F-4D97-AF65-F5344CB8AC3E}">
        <p14:creationId xmlns:p14="http://schemas.microsoft.com/office/powerpoint/2010/main" val="3857565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e bilder med tekst og tape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121C88-C63C-4B2B-928E-DEB63E16E43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6096"/>
            <a:ext cx="12192000" cy="6857465"/>
          </a:xfrm>
          <a:prstGeom prst="rect">
            <a:avLst/>
          </a:prstGeom>
        </p:spPr>
      </p:pic>
      <p:sp>
        <p:nvSpPr>
          <p:cNvPr id="17" name="Text Placeholder 6">
            <a:extLst>
              <a:ext uri="{FF2B5EF4-FFF2-40B4-BE49-F238E27FC236}">
                <a16:creationId xmlns:a16="http://schemas.microsoft.com/office/drawing/2014/main" id="{E568DEB9-0FB5-4005-AD5F-AF95683263CE}"/>
              </a:ext>
            </a:extLst>
          </p:cNvPr>
          <p:cNvSpPr>
            <a:spLocks noGrp="1"/>
          </p:cNvSpPr>
          <p:nvPr>
            <p:ph type="body" sz="quarter" idx="18"/>
          </p:nvPr>
        </p:nvSpPr>
        <p:spPr>
          <a:xfrm>
            <a:off x="1054100" y="5254751"/>
            <a:ext cx="2895600" cy="1231773"/>
          </a:xfrm>
          <a:prstGeom prst="rect">
            <a:avLst/>
          </a:prstGeom>
        </p:spPr>
        <p:txBody>
          <a:bodyPr>
            <a:normAutofit/>
          </a:bodyPr>
          <a:lstStyle>
            <a:lvl1pPr marL="285750" indent="-285750">
              <a:buFont typeface="Arial" panose="020B0604020202020204" pitchFamily="34" charset="0"/>
              <a:buChar char="•"/>
              <a:defRPr sz="1600" b="1"/>
            </a:lvl1pPr>
          </a:lstStyle>
          <a:p>
            <a:pPr lvl="0"/>
            <a:endParaRPr lang="nb-NO"/>
          </a:p>
        </p:txBody>
      </p:sp>
      <p:sp>
        <p:nvSpPr>
          <p:cNvPr id="6" name="Picture Placeholder 5">
            <a:extLst>
              <a:ext uri="{FF2B5EF4-FFF2-40B4-BE49-F238E27FC236}">
                <a16:creationId xmlns:a16="http://schemas.microsoft.com/office/drawing/2014/main" id="{61016FA6-D50C-4CCE-9461-1B11D035E3E7}"/>
              </a:ext>
            </a:extLst>
          </p:cNvPr>
          <p:cNvSpPr>
            <a:spLocks noGrp="1"/>
          </p:cNvSpPr>
          <p:nvPr>
            <p:ph type="pic" sz="quarter" idx="19"/>
          </p:nvPr>
        </p:nvSpPr>
        <p:spPr>
          <a:xfrm>
            <a:off x="1054100" y="1993583"/>
            <a:ext cx="2895600" cy="2895600"/>
          </a:xfrm>
          <a:prstGeom prst="rect">
            <a:avLst/>
          </a:prstGeom>
        </p:spPr>
        <p:txBody>
          <a:bodyPr/>
          <a:lstStyle/>
          <a:p>
            <a:endParaRPr lang="nb-NO"/>
          </a:p>
        </p:txBody>
      </p:sp>
      <p:sp>
        <p:nvSpPr>
          <p:cNvPr id="11" name="Picture Placeholder 5">
            <a:extLst>
              <a:ext uri="{FF2B5EF4-FFF2-40B4-BE49-F238E27FC236}">
                <a16:creationId xmlns:a16="http://schemas.microsoft.com/office/drawing/2014/main" id="{B8594A35-C460-4E9F-9003-2375C5D364E2}"/>
              </a:ext>
            </a:extLst>
          </p:cNvPr>
          <p:cNvSpPr>
            <a:spLocks noGrp="1"/>
          </p:cNvSpPr>
          <p:nvPr>
            <p:ph type="pic" sz="quarter" idx="20"/>
          </p:nvPr>
        </p:nvSpPr>
        <p:spPr>
          <a:xfrm>
            <a:off x="4648200" y="1993774"/>
            <a:ext cx="2895600" cy="2895600"/>
          </a:xfrm>
          <a:prstGeom prst="rect">
            <a:avLst/>
          </a:prstGeom>
        </p:spPr>
        <p:txBody>
          <a:bodyPr/>
          <a:lstStyle/>
          <a:p>
            <a:endParaRPr lang="nb-NO"/>
          </a:p>
        </p:txBody>
      </p:sp>
      <p:sp>
        <p:nvSpPr>
          <p:cNvPr id="13" name="Picture Placeholder 5">
            <a:extLst>
              <a:ext uri="{FF2B5EF4-FFF2-40B4-BE49-F238E27FC236}">
                <a16:creationId xmlns:a16="http://schemas.microsoft.com/office/drawing/2014/main" id="{DE93CC16-7E14-4507-B0CA-DE393BAD6D57}"/>
              </a:ext>
            </a:extLst>
          </p:cNvPr>
          <p:cNvSpPr>
            <a:spLocks noGrp="1"/>
          </p:cNvSpPr>
          <p:nvPr>
            <p:ph type="pic" sz="quarter" idx="21"/>
          </p:nvPr>
        </p:nvSpPr>
        <p:spPr>
          <a:xfrm>
            <a:off x="8229092" y="1993583"/>
            <a:ext cx="2895600" cy="2895600"/>
          </a:xfrm>
          <a:prstGeom prst="rect">
            <a:avLst/>
          </a:prstGeom>
        </p:spPr>
        <p:txBody>
          <a:bodyPr/>
          <a:lstStyle/>
          <a:p>
            <a:endParaRPr lang="nb-NO"/>
          </a:p>
        </p:txBody>
      </p:sp>
      <p:sp>
        <p:nvSpPr>
          <p:cNvPr id="15" name="Text Placeholder 6">
            <a:extLst>
              <a:ext uri="{FF2B5EF4-FFF2-40B4-BE49-F238E27FC236}">
                <a16:creationId xmlns:a16="http://schemas.microsoft.com/office/drawing/2014/main" id="{1D8FA49E-CAF4-48F1-8F6B-F6C692F4A0ED}"/>
              </a:ext>
            </a:extLst>
          </p:cNvPr>
          <p:cNvSpPr>
            <a:spLocks noGrp="1"/>
          </p:cNvSpPr>
          <p:nvPr>
            <p:ph type="body" sz="quarter" idx="22"/>
          </p:nvPr>
        </p:nvSpPr>
        <p:spPr>
          <a:xfrm>
            <a:off x="4648200" y="5254751"/>
            <a:ext cx="2895600" cy="1231774"/>
          </a:xfrm>
          <a:prstGeom prst="rect">
            <a:avLst/>
          </a:prstGeom>
        </p:spPr>
        <p:txBody>
          <a:bodyPr>
            <a:normAutofit/>
          </a:bodyPr>
          <a:lstStyle>
            <a:lvl1pPr marL="0" indent="0">
              <a:buFont typeface="Arial" panose="020B0604020202020204" pitchFamily="34" charset="0"/>
              <a:buNone/>
              <a:defRPr sz="1600" b="1"/>
            </a:lvl1pPr>
          </a:lstStyle>
          <a:p>
            <a:pPr lvl="0"/>
            <a:endParaRPr lang="nb-NO"/>
          </a:p>
        </p:txBody>
      </p:sp>
      <p:sp>
        <p:nvSpPr>
          <p:cNvPr id="16" name="Text Placeholder 6">
            <a:extLst>
              <a:ext uri="{FF2B5EF4-FFF2-40B4-BE49-F238E27FC236}">
                <a16:creationId xmlns:a16="http://schemas.microsoft.com/office/drawing/2014/main" id="{5EBD02EC-7FFD-4D8A-BCE1-395206328C73}"/>
              </a:ext>
            </a:extLst>
          </p:cNvPr>
          <p:cNvSpPr>
            <a:spLocks noGrp="1"/>
          </p:cNvSpPr>
          <p:nvPr>
            <p:ph type="body" sz="quarter" idx="23"/>
          </p:nvPr>
        </p:nvSpPr>
        <p:spPr>
          <a:xfrm>
            <a:off x="8242300" y="5254751"/>
            <a:ext cx="2895600" cy="1231774"/>
          </a:xfrm>
          <a:prstGeom prst="rect">
            <a:avLst/>
          </a:prstGeom>
        </p:spPr>
        <p:txBody>
          <a:bodyPr>
            <a:normAutofit/>
          </a:bodyPr>
          <a:lstStyle>
            <a:lvl1pPr marL="0" indent="0">
              <a:buFont typeface="Arial" panose="020B0604020202020204" pitchFamily="34" charset="0"/>
              <a:buNone/>
              <a:defRPr sz="1600" b="1"/>
            </a:lvl1pPr>
          </a:lstStyle>
          <a:p>
            <a:pPr lvl="0"/>
            <a:endParaRPr lang="nb-NO"/>
          </a:p>
        </p:txBody>
      </p:sp>
      <p:sp>
        <p:nvSpPr>
          <p:cNvPr id="18" name="Text Placeholder 9">
            <a:extLst>
              <a:ext uri="{FF2B5EF4-FFF2-40B4-BE49-F238E27FC236}">
                <a16:creationId xmlns:a16="http://schemas.microsoft.com/office/drawing/2014/main" id="{6DAD250B-7B45-4093-86B5-F319AF0E65EE}"/>
              </a:ext>
            </a:extLst>
          </p:cNvPr>
          <p:cNvSpPr>
            <a:spLocks noGrp="1"/>
          </p:cNvSpPr>
          <p:nvPr>
            <p:ph type="body" sz="quarter" idx="11"/>
          </p:nvPr>
        </p:nvSpPr>
        <p:spPr>
          <a:xfrm>
            <a:off x="3220452" y="569094"/>
            <a:ext cx="5751096" cy="571500"/>
          </a:xfrm>
          <a:prstGeom prst="rect">
            <a:avLst/>
          </a:prstGeom>
        </p:spPr>
        <p:txBody>
          <a:bodyPr>
            <a:normAutofit/>
          </a:bodyPr>
          <a:lstStyle>
            <a:lvl1pPr marL="0" indent="0" algn="ctr">
              <a:buNone/>
              <a:defRPr sz="3600" b="0">
                <a:latin typeface="+mj-lt"/>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Tree>
    <p:extLst>
      <p:ext uri="{BB962C8B-B14F-4D97-AF65-F5344CB8AC3E}">
        <p14:creationId xmlns:p14="http://schemas.microsoft.com/office/powerpoint/2010/main" val="3408519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ort bilde med sita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575B61B-2B25-48DA-8B04-898986358689}"/>
              </a:ext>
            </a:extLst>
          </p:cNvPr>
          <p:cNvSpPr>
            <a:spLocks noGrp="1"/>
          </p:cNvSpPr>
          <p:nvPr>
            <p:ph type="pic" sz="quarter" idx="10"/>
          </p:nvPr>
        </p:nvSpPr>
        <p:spPr>
          <a:xfrm>
            <a:off x="1066800" y="325438"/>
            <a:ext cx="10070592" cy="5846762"/>
          </a:xfrm>
          <a:prstGeom prst="rect">
            <a:avLst/>
          </a:prstGeom>
        </p:spPr>
        <p:txBody>
          <a:bodyPr/>
          <a:lstStyle/>
          <a:p>
            <a:endParaRPr lang="nb-NO"/>
          </a:p>
        </p:txBody>
      </p:sp>
      <p:sp>
        <p:nvSpPr>
          <p:cNvPr id="2" name="Rectangle 1">
            <a:extLst>
              <a:ext uri="{FF2B5EF4-FFF2-40B4-BE49-F238E27FC236}">
                <a16:creationId xmlns:a16="http://schemas.microsoft.com/office/drawing/2014/main" id="{C4CD3D74-E032-4495-8773-998477D682F3}"/>
              </a:ext>
            </a:extLst>
          </p:cNvPr>
          <p:cNvSpPr/>
          <p:nvPr userDrawn="1"/>
        </p:nvSpPr>
        <p:spPr>
          <a:xfrm>
            <a:off x="472280" y="544444"/>
            <a:ext cx="3078441" cy="216408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xt Placeholder 4">
            <a:extLst>
              <a:ext uri="{FF2B5EF4-FFF2-40B4-BE49-F238E27FC236}">
                <a16:creationId xmlns:a16="http://schemas.microsoft.com/office/drawing/2014/main" id="{7955C96E-3DBD-44EA-8BDB-A84A2EDC3107}"/>
              </a:ext>
            </a:extLst>
          </p:cNvPr>
          <p:cNvSpPr>
            <a:spLocks noGrp="1"/>
          </p:cNvSpPr>
          <p:nvPr>
            <p:ph type="body" sz="quarter" idx="11" hasCustomPrompt="1"/>
          </p:nvPr>
        </p:nvSpPr>
        <p:spPr>
          <a:xfrm>
            <a:off x="629804" y="700177"/>
            <a:ext cx="2719037" cy="1852613"/>
          </a:xfrm>
          <a:prstGeom prst="rect">
            <a:avLst/>
          </a:prstGeom>
        </p:spPr>
        <p:txBody>
          <a:bodyPr>
            <a:normAutofit/>
          </a:bodyPr>
          <a:lstStyle>
            <a:lvl1pPr marL="0" indent="0" algn="l">
              <a:buNone/>
              <a:defRPr sz="1200" spc="300"/>
            </a:lvl1pPr>
            <a:lvl2pPr marL="457200" indent="0">
              <a:buNone/>
              <a:defRPr/>
            </a:lvl2pPr>
            <a:lvl3pPr marL="914400" indent="0">
              <a:buNone/>
              <a:defRPr/>
            </a:lvl3pPr>
            <a:lvl4pPr marL="1371600" indent="0">
              <a:buNone/>
              <a:defRPr/>
            </a:lvl4pPr>
            <a:lvl5pPr marL="1828800" indent="0">
              <a:buNone/>
              <a:defRPr/>
            </a:lvl5pPr>
          </a:lstStyle>
          <a:p>
            <a:pPr lvl="0"/>
            <a:r>
              <a:rPr lang="en-US" err="1"/>
              <a:t>Sitat</a:t>
            </a:r>
            <a:endParaRPr lang="en-US"/>
          </a:p>
        </p:txBody>
      </p:sp>
    </p:spTree>
    <p:extLst>
      <p:ext uri="{BB962C8B-B14F-4D97-AF65-F5344CB8AC3E}">
        <p14:creationId xmlns:p14="http://schemas.microsoft.com/office/powerpoint/2010/main" val="719983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ks bilder med teks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5A9B4A2-671C-4EBF-B60E-4A0C59282716}"/>
              </a:ext>
            </a:extLst>
          </p:cNvPr>
          <p:cNvSpPr>
            <a:spLocks noGrp="1"/>
          </p:cNvSpPr>
          <p:nvPr>
            <p:ph type="pic" sz="quarter" idx="10"/>
          </p:nvPr>
        </p:nvSpPr>
        <p:spPr>
          <a:xfrm>
            <a:off x="2783306" y="0"/>
            <a:ext cx="1759469" cy="1766924"/>
          </a:xfrm>
          <a:prstGeom prst="rect">
            <a:avLst/>
          </a:prstGeom>
        </p:spPr>
        <p:txBody>
          <a:bodyPr>
            <a:normAutofit/>
          </a:bodyPr>
          <a:lstStyle>
            <a:lvl1pPr marL="0" indent="0">
              <a:buNone/>
              <a:defRPr sz="2000"/>
            </a:lvl1pPr>
          </a:lstStyle>
          <a:p>
            <a:endParaRPr lang="nb-NO"/>
          </a:p>
        </p:txBody>
      </p:sp>
      <p:sp>
        <p:nvSpPr>
          <p:cNvPr id="16" name="Picture Placeholder 5">
            <a:extLst>
              <a:ext uri="{FF2B5EF4-FFF2-40B4-BE49-F238E27FC236}">
                <a16:creationId xmlns:a16="http://schemas.microsoft.com/office/drawing/2014/main" id="{DBEEAC87-1FFE-4EF3-B83D-C1BFEA7AB25C}"/>
              </a:ext>
            </a:extLst>
          </p:cNvPr>
          <p:cNvSpPr>
            <a:spLocks noGrp="1"/>
          </p:cNvSpPr>
          <p:nvPr>
            <p:ph type="pic" sz="quarter" idx="11"/>
          </p:nvPr>
        </p:nvSpPr>
        <p:spPr>
          <a:xfrm>
            <a:off x="2783306" y="4585750"/>
            <a:ext cx="1759469" cy="2272250"/>
          </a:xfrm>
          <a:prstGeom prst="rect">
            <a:avLst/>
          </a:prstGeom>
        </p:spPr>
        <p:txBody>
          <a:bodyPr>
            <a:normAutofit/>
          </a:bodyPr>
          <a:lstStyle>
            <a:lvl1pPr marL="0" indent="0">
              <a:buNone/>
              <a:defRPr sz="2000"/>
            </a:lvl1pPr>
          </a:lstStyle>
          <a:p>
            <a:endParaRPr lang="nb-NO"/>
          </a:p>
        </p:txBody>
      </p:sp>
      <p:sp>
        <p:nvSpPr>
          <p:cNvPr id="17" name="Picture Placeholder 5">
            <a:extLst>
              <a:ext uri="{FF2B5EF4-FFF2-40B4-BE49-F238E27FC236}">
                <a16:creationId xmlns:a16="http://schemas.microsoft.com/office/drawing/2014/main" id="{B6659B13-B7F5-41F4-B53B-6344716DAFF1}"/>
              </a:ext>
            </a:extLst>
          </p:cNvPr>
          <p:cNvSpPr>
            <a:spLocks noGrp="1"/>
          </p:cNvSpPr>
          <p:nvPr>
            <p:ph type="pic" sz="quarter" idx="12"/>
          </p:nvPr>
        </p:nvSpPr>
        <p:spPr>
          <a:xfrm>
            <a:off x="2783306" y="2028180"/>
            <a:ext cx="1759469" cy="2296314"/>
          </a:xfrm>
          <a:prstGeom prst="rect">
            <a:avLst/>
          </a:prstGeom>
        </p:spPr>
        <p:txBody>
          <a:bodyPr>
            <a:normAutofit/>
          </a:bodyPr>
          <a:lstStyle>
            <a:lvl1pPr marL="0" indent="0">
              <a:buNone/>
              <a:defRPr sz="2000"/>
            </a:lvl1pPr>
          </a:lstStyle>
          <a:p>
            <a:endParaRPr lang="nb-NO"/>
          </a:p>
        </p:txBody>
      </p:sp>
      <p:sp>
        <p:nvSpPr>
          <p:cNvPr id="22" name="Picture Placeholder 5">
            <a:extLst>
              <a:ext uri="{FF2B5EF4-FFF2-40B4-BE49-F238E27FC236}">
                <a16:creationId xmlns:a16="http://schemas.microsoft.com/office/drawing/2014/main" id="{57346734-C471-40DF-9DA9-05459B956B83}"/>
              </a:ext>
            </a:extLst>
          </p:cNvPr>
          <p:cNvSpPr>
            <a:spLocks noGrp="1"/>
          </p:cNvSpPr>
          <p:nvPr>
            <p:ph type="pic" sz="quarter" idx="13"/>
          </p:nvPr>
        </p:nvSpPr>
        <p:spPr>
          <a:xfrm>
            <a:off x="728769" y="0"/>
            <a:ext cx="1759469" cy="937925"/>
          </a:xfrm>
          <a:prstGeom prst="rect">
            <a:avLst/>
          </a:prstGeom>
        </p:spPr>
        <p:txBody>
          <a:bodyPr>
            <a:normAutofit/>
          </a:bodyPr>
          <a:lstStyle>
            <a:lvl1pPr marL="0" indent="0">
              <a:buNone/>
              <a:defRPr sz="2000"/>
            </a:lvl1pPr>
          </a:lstStyle>
          <a:p>
            <a:endParaRPr lang="nb-NO"/>
          </a:p>
        </p:txBody>
      </p:sp>
      <p:sp>
        <p:nvSpPr>
          <p:cNvPr id="23" name="Picture Placeholder 5">
            <a:extLst>
              <a:ext uri="{FF2B5EF4-FFF2-40B4-BE49-F238E27FC236}">
                <a16:creationId xmlns:a16="http://schemas.microsoft.com/office/drawing/2014/main" id="{349A448F-A55A-4D9D-AEEF-97DBDF16D3B9}"/>
              </a:ext>
            </a:extLst>
          </p:cNvPr>
          <p:cNvSpPr>
            <a:spLocks noGrp="1"/>
          </p:cNvSpPr>
          <p:nvPr>
            <p:ph type="pic" sz="quarter" idx="14"/>
          </p:nvPr>
        </p:nvSpPr>
        <p:spPr>
          <a:xfrm>
            <a:off x="728770" y="4076987"/>
            <a:ext cx="1759469" cy="2781014"/>
          </a:xfrm>
          <a:prstGeom prst="rect">
            <a:avLst/>
          </a:prstGeom>
        </p:spPr>
        <p:txBody>
          <a:bodyPr>
            <a:normAutofit/>
          </a:bodyPr>
          <a:lstStyle>
            <a:lvl1pPr marL="0" indent="0">
              <a:buNone/>
              <a:defRPr sz="2000"/>
            </a:lvl1pPr>
          </a:lstStyle>
          <a:p>
            <a:endParaRPr lang="nb-NO"/>
          </a:p>
        </p:txBody>
      </p:sp>
      <p:sp>
        <p:nvSpPr>
          <p:cNvPr id="24" name="Picture Placeholder 5">
            <a:extLst>
              <a:ext uri="{FF2B5EF4-FFF2-40B4-BE49-F238E27FC236}">
                <a16:creationId xmlns:a16="http://schemas.microsoft.com/office/drawing/2014/main" id="{DA7F4A18-50B8-42B3-A884-6B7D541AD136}"/>
              </a:ext>
            </a:extLst>
          </p:cNvPr>
          <p:cNvSpPr>
            <a:spLocks noGrp="1"/>
          </p:cNvSpPr>
          <p:nvPr>
            <p:ph type="pic" sz="quarter" idx="15"/>
          </p:nvPr>
        </p:nvSpPr>
        <p:spPr>
          <a:xfrm>
            <a:off x="728769" y="1210033"/>
            <a:ext cx="1759469" cy="2594846"/>
          </a:xfrm>
          <a:prstGeom prst="rect">
            <a:avLst/>
          </a:prstGeom>
        </p:spPr>
        <p:txBody>
          <a:bodyPr>
            <a:normAutofit/>
          </a:bodyPr>
          <a:lstStyle>
            <a:lvl1pPr marL="0" indent="0">
              <a:buNone/>
              <a:defRPr sz="2000"/>
            </a:lvl1pPr>
          </a:lstStyle>
          <a:p>
            <a:endParaRPr lang="nb-NO"/>
          </a:p>
        </p:txBody>
      </p:sp>
      <p:sp>
        <p:nvSpPr>
          <p:cNvPr id="28" name="Text Placeholder 9">
            <a:extLst>
              <a:ext uri="{FF2B5EF4-FFF2-40B4-BE49-F238E27FC236}">
                <a16:creationId xmlns:a16="http://schemas.microsoft.com/office/drawing/2014/main" id="{763ED0CA-86E4-4A5D-B6BD-32C5553629B1}"/>
              </a:ext>
            </a:extLst>
          </p:cNvPr>
          <p:cNvSpPr>
            <a:spLocks noGrp="1"/>
          </p:cNvSpPr>
          <p:nvPr>
            <p:ph type="body" sz="quarter" idx="16"/>
          </p:nvPr>
        </p:nvSpPr>
        <p:spPr>
          <a:xfrm>
            <a:off x="6105166" y="549156"/>
            <a:ext cx="5036075" cy="571500"/>
          </a:xfrm>
          <a:prstGeom prst="rect">
            <a:avLst/>
          </a:prstGeom>
        </p:spPr>
        <p:txBody>
          <a:bodyPr>
            <a:normAutofit/>
          </a:bodyPr>
          <a:lstStyle>
            <a:lvl1pPr marL="0" indent="0" algn="l">
              <a:buNone/>
              <a:defRPr sz="3600" b="0">
                <a:latin typeface="+mj-lt"/>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29" name="Text Placeholder 6">
            <a:extLst>
              <a:ext uri="{FF2B5EF4-FFF2-40B4-BE49-F238E27FC236}">
                <a16:creationId xmlns:a16="http://schemas.microsoft.com/office/drawing/2014/main" id="{5B1EC389-CE18-4DE1-951D-87C34A394DC8}"/>
              </a:ext>
            </a:extLst>
          </p:cNvPr>
          <p:cNvSpPr>
            <a:spLocks noGrp="1"/>
          </p:cNvSpPr>
          <p:nvPr>
            <p:ph type="body" sz="quarter" idx="18"/>
          </p:nvPr>
        </p:nvSpPr>
        <p:spPr>
          <a:xfrm>
            <a:off x="6105166" y="1661969"/>
            <a:ext cx="5036075" cy="4649453"/>
          </a:xfrm>
          <a:prstGeom prst="rect">
            <a:avLst/>
          </a:prstGeom>
        </p:spPr>
        <p:txBody>
          <a:bodyPr>
            <a:normAutofit/>
          </a:bodyPr>
          <a:lstStyle>
            <a:lvl1pPr marL="285750" indent="-285750">
              <a:buFont typeface="Arial" panose="020B0604020202020204" pitchFamily="34" charset="0"/>
              <a:buChar char="•"/>
              <a:defRPr sz="1600"/>
            </a:lvl1pPr>
          </a:lstStyle>
          <a:p>
            <a:pPr lvl="0"/>
            <a:endParaRPr lang="nb-NO"/>
          </a:p>
        </p:txBody>
      </p:sp>
    </p:spTree>
    <p:extLst>
      <p:ext uri="{BB962C8B-B14F-4D97-AF65-F5344CB8AC3E}">
        <p14:creationId xmlns:p14="http://schemas.microsoft.com/office/powerpoint/2010/main" val="2273706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gram med tekst">
    <p:spTree>
      <p:nvGrpSpPr>
        <p:cNvPr id="1" name=""/>
        <p:cNvGrpSpPr/>
        <p:nvPr/>
      </p:nvGrpSpPr>
      <p:grpSpPr>
        <a:xfrm>
          <a:off x="0" y="0"/>
          <a:ext cx="0" cy="0"/>
          <a:chOff x="0" y="0"/>
          <a:chExt cx="0" cy="0"/>
        </a:xfrm>
      </p:grpSpPr>
      <p:sp>
        <p:nvSpPr>
          <p:cNvPr id="28" name="Text Placeholder 9">
            <a:extLst>
              <a:ext uri="{FF2B5EF4-FFF2-40B4-BE49-F238E27FC236}">
                <a16:creationId xmlns:a16="http://schemas.microsoft.com/office/drawing/2014/main" id="{763ED0CA-86E4-4A5D-B6BD-32C5553629B1}"/>
              </a:ext>
            </a:extLst>
          </p:cNvPr>
          <p:cNvSpPr>
            <a:spLocks noGrp="1"/>
          </p:cNvSpPr>
          <p:nvPr>
            <p:ph type="body" sz="quarter" idx="16"/>
          </p:nvPr>
        </p:nvSpPr>
        <p:spPr>
          <a:xfrm>
            <a:off x="350634" y="1999820"/>
            <a:ext cx="2873829" cy="2152793"/>
          </a:xfrm>
          <a:prstGeom prst="rect">
            <a:avLst/>
          </a:prstGeom>
        </p:spPr>
        <p:txBody>
          <a:bodyPr>
            <a:normAutofit/>
          </a:bodyPr>
          <a:lstStyle>
            <a:lvl1pPr marL="0" indent="0" algn="l">
              <a:buNone/>
              <a:defRPr sz="3600" b="0">
                <a:latin typeface="+mj-lt"/>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29" name="Text Placeholder 6">
            <a:extLst>
              <a:ext uri="{FF2B5EF4-FFF2-40B4-BE49-F238E27FC236}">
                <a16:creationId xmlns:a16="http://schemas.microsoft.com/office/drawing/2014/main" id="{5B1EC389-CE18-4DE1-951D-87C34A394DC8}"/>
              </a:ext>
            </a:extLst>
          </p:cNvPr>
          <p:cNvSpPr>
            <a:spLocks noGrp="1"/>
          </p:cNvSpPr>
          <p:nvPr>
            <p:ph type="body" sz="quarter" idx="18"/>
          </p:nvPr>
        </p:nvSpPr>
        <p:spPr>
          <a:xfrm>
            <a:off x="3939483" y="1276958"/>
            <a:ext cx="2880704" cy="4649453"/>
          </a:xfrm>
          <a:prstGeom prst="rect">
            <a:avLst/>
          </a:prstGeom>
        </p:spPr>
        <p:txBody>
          <a:bodyPr>
            <a:normAutofit/>
          </a:bodyPr>
          <a:lstStyle>
            <a:lvl1pPr marL="0" indent="0">
              <a:buFont typeface="Arial" panose="020B0604020202020204" pitchFamily="34" charset="0"/>
              <a:buNone/>
              <a:defRPr sz="1600"/>
            </a:lvl1pPr>
          </a:lstStyle>
          <a:p>
            <a:pPr lvl="0"/>
            <a:endParaRPr lang="nb-NO"/>
          </a:p>
        </p:txBody>
      </p:sp>
      <p:sp>
        <p:nvSpPr>
          <p:cNvPr id="5" name="Content Placeholder 4">
            <a:extLst>
              <a:ext uri="{FF2B5EF4-FFF2-40B4-BE49-F238E27FC236}">
                <a16:creationId xmlns:a16="http://schemas.microsoft.com/office/drawing/2014/main" id="{6BE43D92-40B6-4437-8B1F-842472FA7AEE}"/>
              </a:ext>
            </a:extLst>
          </p:cNvPr>
          <p:cNvSpPr>
            <a:spLocks noGrp="1"/>
          </p:cNvSpPr>
          <p:nvPr>
            <p:ph sz="quarter" idx="19"/>
          </p:nvPr>
        </p:nvSpPr>
        <p:spPr>
          <a:xfrm>
            <a:off x="7535207" y="873149"/>
            <a:ext cx="4331356" cy="5053262"/>
          </a:xfrm>
          <a:prstGeom prst="rect">
            <a:avLst/>
          </a:prstGeom>
        </p:spPr>
        <p:txBody>
          <a:bodyPr>
            <a:normAutofit/>
          </a:bodyPr>
          <a:lstStyle>
            <a:lvl1pPr marL="0" indent="0">
              <a:buNone/>
              <a:defRPr sz="2000"/>
            </a:lvl1pPr>
          </a:lstStyle>
          <a:p>
            <a:pPr lvl="0"/>
            <a:endParaRPr lang="nb-NO"/>
          </a:p>
        </p:txBody>
      </p:sp>
    </p:spTree>
    <p:extLst>
      <p:ext uri="{BB962C8B-B14F-4D97-AF65-F5344CB8AC3E}">
        <p14:creationId xmlns:p14="http://schemas.microsoft.com/office/powerpoint/2010/main" val="3017141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iagram med tekst2">
    <p:spTree>
      <p:nvGrpSpPr>
        <p:cNvPr id="1" name=""/>
        <p:cNvGrpSpPr/>
        <p:nvPr/>
      </p:nvGrpSpPr>
      <p:grpSpPr>
        <a:xfrm>
          <a:off x="0" y="0"/>
          <a:ext cx="0" cy="0"/>
          <a:chOff x="0" y="0"/>
          <a:chExt cx="0" cy="0"/>
        </a:xfrm>
      </p:grpSpPr>
      <p:sp>
        <p:nvSpPr>
          <p:cNvPr id="28" name="Text Placeholder 9">
            <a:extLst>
              <a:ext uri="{FF2B5EF4-FFF2-40B4-BE49-F238E27FC236}">
                <a16:creationId xmlns:a16="http://schemas.microsoft.com/office/drawing/2014/main" id="{763ED0CA-86E4-4A5D-B6BD-32C5553629B1}"/>
              </a:ext>
            </a:extLst>
          </p:cNvPr>
          <p:cNvSpPr>
            <a:spLocks noGrp="1"/>
          </p:cNvSpPr>
          <p:nvPr>
            <p:ph type="body" sz="quarter" idx="16"/>
          </p:nvPr>
        </p:nvSpPr>
        <p:spPr>
          <a:xfrm>
            <a:off x="350634" y="1999821"/>
            <a:ext cx="2873829" cy="1052762"/>
          </a:xfrm>
          <a:prstGeom prst="rect">
            <a:avLst/>
          </a:prstGeom>
        </p:spPr>
        <p:txBody>
          <a:bodyPr>
            <a:normAutofit/>
          </a:bodyPr>
          <a:lstStyle>
            <a:lvl1pPr marL="0" indent="0" algn="l">
              <a:buNone/>
              <a:defRPr sz="3600" b="0">
                <a:latin typeface="+mj-lt"/>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29" name="Text Placeholder 6">
            <a:extLst>
              <a:ext uri="{FF2B5EF4-FFF2-40B4-BE49-F238E27FC236}">
                <a16:creationId xmlns:a16="http://schemas.microsoft.com/office/drawing/2014/main" id="{5B1EC389-CE18-4DE1-951D-87C34A394DC8}"/>
              </a:ext>
            </a:extLst>
          </p:cNvPr>
          <p:cNvSpPr>
            <a:spLocks noGrp="1"/>
          </p:cNvSpPr>
          <p:nvPr>
            <p:ph type="body" sz="quarter" idx="18"/>
          </p:nvPr>
        </p:nvSpPr>
        <p:spPr>
          <a:xfrm>
            <a:off x="343759" y="3420406"/>
            <a:ext cx="2880704" cy="2636635"/>
          </a:xfrm>
          <a:prstGeom prst="rect">
            <a:avLst/>
          </a:prstGeom>
        </p:spPr>
        <p:txBody>
          <a:bodyPr>
            <a:normAutofit/>
          </a:bodyPr>
          <a:lstStyle>
            <a:lvl1pPr marL="0" indent="0">
              <a:buFont typeface="Arial" panose="020B0604020202020204" pitchFamily="34" charset="0"/>
              <a:buNone/>
              <a:defRPr sz="1600"/>
            </a:lvl1pPr>
          </a:lstStyle>
          <a:p>
            <a:pPr lvl="0"/>
            <a:endParaRPr lang="nb-NO"/>
          </a:p>
        </p:txBody>
      </p:sp>
      <p:sp>
        <p:nvSpPr>
          <p:cNvPr id="5" name="Content Placeholder 4">
            <a:extLst>
              <a:ext uri="{FF2B5EF4-FFF2-40B4-BE49-F238E27FC236}">
                <a16:creationId xmlns:a16="http://schemas.microsoft.com/office/drawing/2014/main" id="{6BE43D92-40B6-4437-8B1F-842472FA7AEE}"/>
              </a:ext>
            </a:extLst>
          </p:cNvPr>
          <p:cNvSpPr>
            <a:spLocks noGrp="1"/>
          </p:cNvSpPr>
          <p:nvPr>
            <p:ph sz="quarter" idx="19"/>
          </p:nvPr>
        </p:nvSpPr>
        <p:spPr>
          <a:xfrm>
            <a:off x="3932608" y="873149"/>
            <a:ext cx="7933955" cy="5183892"/>
          </a:xfrm>
          <a:prstGeom prst="rect">
            <a:avLst/>
          </a:prstGeom>
        </p:spPr>
        <p:txBody>
          <a:bodyPr>
            <a:normAutofit/>
          </a:bodyPr>
          <a:lstStyle>
            <a:lvl1pPr marL="0" indent="0">
              <a:buNone/>
              <a:defRPr sz="2000"/>
            </a:lvl1pPr>
          </a:lstStyle>
          <a:p>
            <a:pPr lvl="0"/>
            <a:endParaRPr lang="nb-NO"/>
          </a:p>
        </p:txBody>
      </p:sp>
    </p:spTree>
    <p:extLst>
      <p:ext uri="{BB962C8B-B14F-4D97-AF65-F5344CB8AC3E}">
        <p14:creationId xmlns:p14="http://schemas.microsoft.com/office/powerpoint/2010/main" val="2362977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ort diagram med tekst">
    <p:spTree>
      <p:nvGrpSpPr>
        <p:cNvPr id="1" name=""/>
        <p:cNvGrpSpPr/>
        <p:nvPr/>
      </p:nvGrpSpPr>
      <p:grpSpPr>
        <a:xfrm>
          <a:off x="0" y="0"/>
          <a:ext cx="0" cy="0"/>
          <a:chOff x="0" y="0"/>
          <a:chExt cx="0" cy="0"/>
        </a:xfrm>
      </p:grpSpPr>
      <p:sp>
        <p:nvSpPr>
          <p:cNvPr id="28" name="Text Placeholder 9">
            <a:extLst>
              <a:ext uri="{FF2B5EF4-FFF2-40B4-BE49-F238E27FC236}">
                <a16:creationId xmlns:a16="http://schemas.microsoft.com/office/drawing/2014/main" id="{763ED0CA-86E4-4A5D-B6BD-32C5553629B1}"/>
              </a:ext>
            </a:extLst>
          </p:cNvPr>
          <p:cNvSpPr>
            <a:spLocks noGrp="1"/>
          </p:cNvSpPr>
          <p:nvPr>
            <p:ph type="body" sz="quarter" idx="16"/>
          </p:nvPr>
        </p:nvSpPr>
        <p:spPr>
          <a:xfrm>
            <a:off x="2506006" y="576656"/>
            <a:ext cx="7194884" cy="702129"/>
          </a:xfrm>
          <a:prstGeom prst="rect">
            <a:avLst/>
          </a:prstGeom>
        </p:spPr>
        <p:txBody>
          <a:bodyPr>
            <a:normAutofit/>
          </a:bodyPr>
          <a:lstStyle>
            <a:lvl1pPr marL="0" indent="0" algn="ctr">
              <a:buNone/>
              <a:defRPr sz="3600" b="0">
                <a:latin typeface="+mj-lt"/>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29" name="Text Placeholder 6">
            <a:extLst>
              <a:ext uri="{FF2B5EF4-FFF2-40B4-BE49-F238E27FC236}">
                <a16:creationId xmlns:a16="http://schemas.microsoft.com/office/drawing/2014/main" id="{5B1EC389-CE18-4DE1-951D-87C34A394DC8}"/>
              </a:ext>
            </a:extLst>
          </p:cNvPr>
          <p:cNvSpPr>
            <a:spLocks noGrp="1"/>
          </p:cNvSpPr>
          <p:nvPr>
            <p:ph type="body" sz="quarter" idx="18"/>
          </p:nvPr>
        </p:nvSpPr>
        <p:spPr>
          <a:xfrm>
            <a:off x="790646" y="1991225"/>
            <a:ext cx="2426941" cy="3935185"/>
          </a:xfrm>
          <a:prstGeom prst="rect">
            <a:avLst/>
          </a:prstGeom>
        </p:spPr>
        <p:txBody>
          <a:bodyPr>
            <a:normAutofit/>
          </a:bodyPr>
          <a:lstStyle>
            <a:lvl1pPr marL="0" indent="0">
              <a:buFont typeface="Arial" panose="020B0604020202020204" pitchFamily="34" charset="0"/>
              <a:buNone/>
              <a:defRPr sz="1600"/>
            </a:lvl1pPr>
          </a:lstStyle>
          <a:p>
            <a:pPr lvl="0"/>
            <a:endParaRPr lang="nb-NO"/>
          </a:p>
        </p:txBody>
      </p:sp>
      <p:sp>
        <p:nvSpPr>
          <p:cNvPr id="5" name="Content Placeholder 4">
            <a:extLst>
              <a:ext uri="{FF2B5EF4-FFF2-40B4-BE49-F238E27FC236}">
                <a16:creationId xmlns:a16="http://schemas.microsoft.com/office/drawing/2014/main" id="{6BE43D92-40B6-4437-8B1F-842472FA7AEE}"/>
              </a:ext>
            </a:extLst>
          </p:cNvPr>
          <p:cNvSpPr>
            <a:spLocks noGrp="1"/>
          </p:cNvSpPr>
          <p:nvPr>
            <p:ph sz="quarter" idx="19"/>
          </p:nvPr>
        </p:nvSpPr>
        <p:spPr>
          <a:xfrm>
            <a:off x="3939484" y="1498791"/>
            <a:ext cx="7652083" cy="4427620"/>
          </a:xfrm>
          <a:prstGeom prst="rect">
            <a:avLst/>
          </a:prstGeom>
        </p:spPr>
        <p:txBody>
          <a:bodyPr>
            <a:normAutofit/>
          </a:bodyPr>
          <a:lstStyle>
            <a:lvl1pPr marL="0" indent="0">
              <a:buNone/>
              <a:defRPr sz="2000"/>
            </a:lvl1pPr>
          </a:lstStyle>
          <a:p>
            <a:pPr lvl="0"/>
            <a:endParaRPr lang="nb-NO"/>
          </a:p>
        </p:txBody>
      </p:sp>
    </p:spTree>
    <p:extLst>
      <p:ext uri="{BB962C8B-B14F-4D97-AF65-F5344CB8AC3E}">
        <p14:creationId xmlns:p14="http://schemas.microsoft.com/office/powerpoint/2010/main" val="1465394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bredde diagram">
    <p:spTree>
      <p:nvGrpSpPr>
        <p:cNvPr id="1" name=""/>
        <p:cNvGrpSpPr/>
        <p:nvPr/>
      </p:nvGrpSpPr>
      <p:grpSpPr>
        <a:xfrm>
          <a:off x="0" y="0"/>
          <a:ext cx="0" cy="0"/>
          <a:chOff x="0" y="0"/>
          <a:chExt cx="0" cy="0"/>
        </a:xfrm>
      </p:grpSpPr>
      <p:sp>
        <p:nvSpPr>
          <p:cNvPr id="28" name="Text Placeholder 9">
            <a:extLst>
              <a:ext uri="{FF2B5EF4-FFF2-40B4-BE49-F238E27FC236}">
                <a16:creationId xmlns:a16="http://schemas.microsoft.com/office/drawing/2014/main" id="{763ED0CA-86E4-4A5D-B6BD-32C5553629B1}"/>
              </a:ext>
            </a:extLst>
          </p:cNvPr>
          <p:cNvSpPr>
            <a:spLocks noGrp="1"/>
          </p:cNvSpPr>
          <p:nvPr>
            <p:ph type="body" sz="quarter" idx="16"/>
          </p:nvPr>
        </p:nvSpPr>
        <p:spPr>
          <a:xfrm>
            <a:off x="2506006" y="576656"/>
            <a:ext cx="7194884" cy="702129"/>
          </a:xfrm>
          <a:prstGeom prst="rect">
            <a:avLst/>
          </a:prstGeom>
        </p:spPr>
        <p:txBody>
          <a:bodyPr>
            <a:normAutofit/>
          </a:bodyPr>
          <a:lstStyle>
            <a:lvl1pPr marL="0" indent="0" algn="ctr">
              <a:buNone/>
              <a:defRPr sz="3600" b="0">
                <a:latin typeface="+mj-lt"/>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5" name="Content Placeholder 4">
            <a:extLst>
              <a:ext uri="{FF2B5EF4-FFF2-40B4-BE49-F238E27FC236}">
                <a16:creationId xmlns:a16="http://schemas.microsoft.com/office/drawing/2014/main" id="{6BE43D92-40B6-4437-8B1F-842472FA7AEE}"/>
              </a:ext>
            </a:extLst>
          </p:cNvPr>
          <p:cNvSpPr>
            <a:spLocks noGrp="1"/>
          </p:cNvSpPr>
          <p:nvPr>
            <p:ph sz="quarter" idx="19"/>
          </p:nvPr>
        </p:nvSpPr>
        <p:spPr>
          <a:xfrm>
            <a:off x="790646" y="1498791"/>
            <a:ext cx="10800921" cy="4456841"/>
          </a:xfrm>
          <a:prstGeom prst="rect">
            <a:avLst/>
          </a:prstGeom>
        </p:spPr>
        <p:txBody>
          <a:bodyPr>
            <a:normAutofit/>
          </a:bodyPr>
          <a:lstStyle>
            <a:lvl1pPr marL="0" indent="0">
              <a:buNone/>
              <a:defRPr sz="2000"/>
            </a:lvl1pPr>
          </a:lstStyle>
          <a:p>
            <a:pPr lvl="0"/>
            <a:endParaRPr lang="nb-NO"/>
          </a:p>
        </p:txBody>
      </p:sp>
    </p:spTree>
    <p:extLst>
      <p:ext uri="{BB962C8B-B14F-4D97-AF65-F5344CB8AC3E}">
        <p14:creationId xmlns:p14="http://schemas.microsoft.com/office/powerpoint/2010/main" val="1704785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R-råde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9862A71-4E4B-4DBA-B7F6-0AFBA417CED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67"/>
            <a:ext cx="12192000" cy="6857465"/>
          </a:xfrm>
          <a:prstGeom prst="rect">
            <a:avLst/>
          </a:prstGeom>
        </p:spPr>
      </p:pic>
      <p:sp>
        <p:nvSpPr>
          <p:cNvPr id="10" name="Text Placeholder 9">
            <a:extLst>
              <a:ext uri="{FF2B5EF4-FFF2-40B4-BE49-F238E27FC236}">
                <a16:creationId xmlns:a16="http://schemas.microsoft.com/office/drawing/2014/main" id="{78A9B21D-5BD0-413A-870E-494973512680}"/>
              </a:ext>
            </a:extLst>
          </p:cNvPr>
          <p:cNvSpPr>
            <a:spLocks noGrp="1"/>
          </p:cNvSpPr>
          <p:nvPr>
            <p:ph type="body" sz="quarter" idx="11"/>
          </p:nvPr>
        </p:nvSpPr>
        <p:spPr>
          <a:xfrm>
            <a:off x="3224462" y="4866774"/>
            <a:ext cx="5751096" cy="571500"/>
          </a:xfrm>
          <a:prstGeom prst="rect">
            <a:avLst/>
          </a:prstGeom>
        </p:spPr>
        <p:txBody>
          <a:bodyPr>
            <a:normAutofit/>
          </a:bodyPr>
          <a:lstStyle>
            <a:lvl1pPr marL="0" indent="0" algn="ctr">
              <a:buNone/>
              <a:defRPr sz="3600" b="0">
                <a:latin typeface="+mj-lt"/>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12" name="Text Placeholder 13">
            <a:extLst>
              <a:ext uri="{FF2B5EF4-FFF2-40B4-BE49-F238E27FC236}">
                <a16:creationId xmlns:a16="http://schemas.microsoft.com/office/drawing/2014/main" id="{9751A569-1BD3-453B-B01C-4FB2E1A09E43}"/>
              </a:ext>
            </a:extLst>
          </p:cNvPr>
          <p:cNvSpPr>
            <a:spLocks noGrp="1"/>
          </p:cNvSpPr>
          <p:nvPr>
            <p:ph type="body" sz="quarter" idx="12"/>
          </p:nvPr>
        </p:nvSpPr>
        <p:spPr>
          <a:xfrm>
            <a:off x="1780005" y="5678905"/>
            <a:ext cx="8645358" cy="854241"/>
          </a:xfrm>
          <a:prstGeom prst="rect">
            <a:avLst/>
          </a:prstGeom>
        </p:spPr>
        <p:txBody>
          <a:bodyPr>
            <a:normAutofit/>
          </a:bodyPr>
          <a:lstStyle>
            <a:lvl1pPr marL="0" indent="0">
              <a:buFont typeface="Arial" panose="020B0604020202020204" pitchFamily="34" charset="0"/>
              <a:buNone/>
              <a:defRPr sz="2000"/>
            </a:lvl1pPr>
          </a:lstStyle>
          <a:p>
            <a:pPr lvl="0"/>
            <a:endParaRPr lang="nb-NO" sz="2000"/>
          </a:p>
        </p:txBody>
      </p:sp>
    </p:spTree>
    <p:extLst>
      <p:ext uri="{BB962C8B-B14F-4D97-AF65-F5344CB8AC3E}">
        <p14:creationId xmlns:p14="http://schemas.microsoft.com/office/powerpoint/2010/main" val="683593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kkerhetsråde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A76477-5557-4138-B3B2-0F92A666EF2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67"/>
            <a:ext cx="12192000" cy="6857465"/>
          </a:xfrm>
          <a:prstGeom prst="rect">
            <a:avLst/>
          </a:prstGeom>
        </p:spPr>
      </p:pic>
      <p:sp>
        <p:nvSpPr>
          <p:cNvPr id="10" name="Text Placeholder 9">
            <a:extLst>
              <a:ext uri="{FF2B5EF4-FFF2-40B4-BE49-F238E27FC236}">
                <a16:creationId xmlns:a16="http://schemas.microsoft.com/office/drawing/2014/main" id="{78A9B21D-5BD0-413A-870E-494973512680}"/>
              </a:ext>
            </a:extLst>
          </p:cNvPr>
          <p:cNvSpPr>
            <a:spLocks noGrp="1"/>
          </p:cNvSpPr>
          <p:nvPr>
            <p:ph type="body" sz="quarter" idx="11"/>
          </p:nvPr>
        </p:nvSpPr>
        <p:spPr>
          <a:xfrm>
            <a:off x="3224462" y="4866774"/>
            <a:ext cx="5751096" cy="571500"/>
          </a:xfrm>
          <a:prstGeom prst="rect">
            <a:avLst/>
          </a:prstGeom>
        </p:spPr>
        <p:txBody>
          <a:bodyPr>
            <a:normAutofit/>
          </a:bodyPr>
          <a:lstStyle>
            <a:lvl1pPr marL="0" indent="0" algn="ctr">
              <a:buNone/>
              <a:defRPr sz="3600" b="0">
                <a:latin typeface="+mj-lt"/>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12" name="Text Placeholder 13">
            <a:extLst>
              <a:ext uri="{FF2B5EF4-FFF2-40B4-BE49-F238E27FC236}">
                <a16:creationId xmlns:a16="http://schemas.microsoft.com/office/drawing/2014/main" id="{9751A569-1BD3-453B-B01C-4FB2E1A09E43}"/>
              </a:ext>
            </a:extLst>
          </p:cNvPr>
          <p:cNvSpPr>
            <a:spLocks noGrp="1"/>
          </p:cNvSpPr>
          <p:nvPr>
            <p:ph type="body" sz="quarter" idx="12"/>
          </p:nvPr>
        </p:nvSpPr>
        <p:spPr>
          <a:xfrm>
            <a:off x="1780005" y="5678905"/>
            <a:ext cx="8645358" cy="854241"/>
          </a:xfrm>
          <a:prstGeom prst="rect">
            <a:avLst/>
          </a:prstGeom>
        </p:spPr>
        <p:txBody>
          <a:bodyPr>
            <a:normAutofit/>
          </a:bodyPr>
          <a:lstStyle>
            <a:lvl1pPr marL="0" indent="0">
              <a:buFont typeface="Arial" panose="020B0604020202020204" pitchFamily="34" charset="0"/>
              <a:buNone/>
              <a:defRPr sz="2000"/>
            </a:lvl1pPr>
          </a:lstStyle>
          <a:p>
            <a:pPr lvl="0"/>
            <a:endParaRPr lang="nb-NO" sz="2000"/>
          </a:p>
        </p:txBody>
      </p:sp>
    </p:spTree>
    <p:extLst>
      <p:ext uri="{BB962C8B-B14F-4D97-AF65-F5344CB8AC3E}">
        <p14:creationId xmlns:p14="http://schemas.microsoft.com/office/powerpoint/2010/main" val="1626209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eneralforsamlinge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48EDA8-0011-4C2C-B7B1-2186F67140D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67"/>
            <a:ext cx="12192000" cy="6857465"/>
          </a:xfrm>
          <a:prstGeom prst="rect">
            <a:avLst/>
          </a:prstGeom>
        </p:spPr>
      </p:pic>
      <p:sp>
        <p:nvSpPr>
          <p:cNvPr id="10" name="Text Placeholder 9">
            <a:extLst>
              <a:ext uri="{FF2B5EF4-FFF2-40B4-BE49-F238E27FC236}">
                <a16:creationId xmlns:a16="http://schemas.microsoft.com/office/drawing/2014/main" id="{78A9B21D-5BD0-413A-870E-494973512680}"/>
              </a:ext>
            </a:extLst>
          </p:cNvPr>
          <p:cNvSpPr>
            <a:spLocks noGrp="1"/>
          </p:cNvSpPr>
          <p:nvPr>
            <p:ph type="body" sz="quarter" idx="11"/>
          </p:nvPr>
        </p:nvSpPr>
        <p:spPr>
          <a:xfrm>
            <a:off x="3224462" y="4866774"/>
            <a:ext cx="5751096" cy="571500"/>
          </a:xfrm>
          <a:prstGeom prst="rect">
            <a:avLst/>
          </a:prstGeom>
        </p:spPr>
        <p:txBody>
          <a:bodyPr>
            <a:normAutofit/>
          </a:bodyPr>
          <a:lstStyle>
            <a:lvl1pPr marL="0" indent="0" algn="ctr">
              <a:buNone/>
              <a:defRPr sz="3600" b="0">
                <a:latin typeface="+mj-lt"/>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12" name="Text Placeholder 13">
            <a:extLst>
              <a:ext uri="{FF2B5EF4-FFF2-40B4-BE49-F238E27FC236}">
                <a16:creationId xmlns:a16="http://schemas.microsoft.com/office/drawing/2014/main" id="{9751A569-1BD3-453B-B01C-4FB2E1A09E43}"/>
              </a:ext>
            </a:extLst>
          </p:cNvPr>
          <p:cNvSpPr>
            <a:spLocks noGrp="1"/>
          </p:cNvSpPr>
          <p:nvPr>
            <p:ph type="body" sz="quarter" idx="12"/>
          </p:nvPr>
        </p:nvSpPr>
        <p:spPr>
          <a:xfrm>
            <a:off x="1780005" y="5678905"/>
            <a:ext cx="8645358" cy="854241"/>
          </a:xfrm>
          <a:prstGeom prst="rect">
            <a:avLst/>
          </a:prstGeom>
        </p:spPr>
        <p:txBody>
          <a:bodyPr>
            <a:normAutofit/>
          </a:bodyPr>
          <a:lstStyle>
            <a:lvl1pPr marL="0" indent="0">
              <a:buFont typeface="Arial" panose="020B0604020202020204" pitchFamily="34" charset="0"/>
              <a:buNone/>
              <a:defRPr sz="2000"/>
            </a:lvl1pPr>
          </a:lstStyle>
          <a:p>
            <a:pPr lvl="0"/>
            <a:endParaRPr lang="nb-NO" sz="2000"/>
          </a:p>
        </p:txBody>
      </p:sp>
    </p:spTree>
    <p:extLst>
      <p:ext uri="{BB962C8B-B14F-4D97-AF65-F5344CB8AC3E}">
        <p14:creationId xmlns:p14="http://schemas.microsoft.com/office/powerpoint/2010/main" val="780458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m s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53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MR-råde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8A9B21D-5BD0-413A-870E-494973512680}"/>
              </a:ext>
            </a:extLst>
          </p:cNvPr>
          <p:cNvSpPr>
            <a:spLocks noGrp="1"/>
          </p:cNvSpPr>
          <p:nvPr>
            <p:ph type="body" sz="quarter" idx="11"/>
          </p:nvPr>
        </p:nvSpPr>
        <p:spPr>
          <a:xfrm>
            <a:off x="3224462" y="4866774"/>
            <a:ext cx="5751096" cy="571500"/>
          </a:xfrm>
          <a:prstGeom prst="rect">
            <a:avLst/>
          </a:prstGeom>
        </p:spPr>
        <p:txBody>
          <a:bodyPr>
            <a:normAutofit/>
          </a:bodyPr>
          <a:lstStyle>
            <a:lvl1pPr marL="0" indent="0" algn="ctr">
              <a:buNone/>
              <a:defRPr sz="3600" b="0">
                <a:latin typeface="+mj-lt"/>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12" name="Text Placeholder 13">
            <a:extLst>
              <a:ext uri="{FF2B5EF4-FFF2-40B4-BE49-F238E27FC236}">
                <a16:creationId xmlns:a16="http://schemas.microsoft.com/office/drawing/2014/main" id="{9751A569-1BD3-453B-B01C-4FB2E1A09E43}"/>
              </a:ext>
            </a:extLst>
          </p:cNvPr>
          <p:cNvSpPr>
            <a:spLocks noGrp="1"/>
          </p:cNvSpPr>
          <p:nvPr>
            <p:ph type="body" sz="quarter" idx="12"/>
          </p:nvPr>
        </p:nvSpPr>
        <p:spPr>
          <a:xfrm>
            <a:off x="1780005" y="5678905"/>
            <a:ext cx="8645358" cy="854241"/>
          </a:xfrm>
          <a:prstGeom prst="rect">
            <a:avLst/>
          </a:prstGeom>
        </p:spPr>
        <p:txBody>
          <a:bodyPr>
            <a:normAutofit/>
          </a:bodyPr>
          <a:lstStyle>
            <a:lvl1pPr marL="0" indent="0">
              <a:buFont typeface="Arial" panose="020B0604020202020204" pitchFamily="34" charset="0"/>
              <a:buNone/>
              <a:defRPr sz="2000"/>
            </a:lvl1pPr>
          </a:lstStyle>
          <a:p>
            <a:pPr lvl="0"/>
            <a:endParaRPr lang="nb-NO" sz="2000"/>
          </a:p>
        </p:txBody>
      </p:sp>
      <p:pic>
        <p:nvPicPr>
          <p:cNvPr id="3" name="Picture 2">
            <a:extLst>
              <a:ext uri="{FF2B5EF4-FFF2-40B4-BE49-F238E27FC236}">
                <a16:creationId xmlns:a16="http://schemas.microsoft.com/office/drawing/2014/main" id="{EDD174DB-7080-41DA-85CE-82A6C18A8D75}"/>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67"/>
            <a:ext cx="12192000" cy="6857465"/>
          </a:xfrm>
          <a:prstGeom prst="rect">
            <a:avLst/>
          </a:prstGeom>
        </p:spPr>
      </p:pic>
    </p:spTree>
    <p:extLst>
      <p:ext uri="{BB962C8B-B14F-4D97-AF65-F5344CB8AC3E}">
        <p14:creationId xmlns:p14="http://schemas.microsoft.com/office/powerpoint/2010/main" val="11715690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N, fred og sikkerhe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8A9B21D-5BD0-413A-870E-494973512680}"/>
              </a:ext>
            </a:extLst>
          </p:cNvPr>
          <p:cNvSpPr>
            <a:spLocks noGrp="1"/>
          </p:cNvSpPr>
          <p:nvPr>
            <p:ph type="body" sz="quarter" idx="11"/>
          </p:nvPr>
        </p:nvSpPr>
        <p:spPr>
          <a:xfrm>
            <a:off x="3224462" y="4866774"/>
            <a:ext cx="5751096" cy="571500"/>
          </a:xfrm>
          <a:prstGeom prst="rect">
            <a:avLst/>
          </a:prstGeom>
        </p:spPr>
        <p:txBody>
          <a:bodyPr>
            <a:normAutofit/>
          </a:bodyPr>
          <a:lstStyle>
            <a:lvl1pPr marL="0" indent="0" algn="ctr">
              <a:buNone/>
              <a:defRPr sz="3600" b="0">
                <a:latin typeface="+mj-lt"/>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12" name="Text Placeholder 13">
            <a:extLst>
              <a:ext uri="{FF2B5EF4-FFF2-40B4-BE49-F238E27FC236}">
                <a16:creationId xmlns:a16="http://schemas.microsoft.com/office/drawing/2014/main" id="{9751A569-1BD3-453B-B01C-4FB2E1A09E43}"/>
              </a:ext>
            </a:extLst>
          </p:cNvPr>
          <p:cNvSpPr>
            <a:spLocks noGrp="1"/>
          </p:cNvSpPr>
          <p:nvPr>
            <p:ph type="body" sz="quarter" idx="12"/>
          </p:nvPr>
        </p:nvSpPr>
        <p:spPr>
          <a:xfrm>
            <a:off x="1780005" y="5678905"/>
            <a:ext cx="8645358" cy="854241"/>
          </a:xfrm>
          <a:prstGeom prst="rect">
            <a:avLst/>
          </a:prstGeom>
        </p:spPr>
        <p:txBody>
          <a:bodyPr>
            <a:normAutofit/>
          </a:bodyPr>
          <a:lstStyle>
            <a:lvl1pPr marL="0" indent="0">
              <a:buFont typeface="Arial" panose="020B0604020202020204" pitchFamily="34" charset="0"/>
              <a:buNone/>
              <a:defRPr sz="2000"/>
            </a:lvl1pPr>
          </a:lstStyle>
          <a:p>
            <a:pPr lvl="0"/>
            <a:endParaRPr lang="nb-NO" sz="2000"/>
          </a:p>
        </p:txBody>
      </p:sp>
      <p:pic>
        <p:nvPicPr>
          <p:cNvPr id="4" name="Picture 3">
            <a:extLst>
              <a:ext uri="{FF2B5EF4-FFF2-40B4-BE49-F238E27FC236}">
                <a16:creationId xmlns:a16="http://schemas.microsoft.com/office/drawing/2014/main" id="{C24570C6-6E8D-47CD-8A60-6C52BCE4C45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63" y="0"/>
            <a:ext cx="12187874" cy="6858000"/>
          </a:xfrm>
          <a:prstGeom prst="rect">
            <a:avLst/>
          </a:prstGeom>
        </p:spPr>
      </p:pic>
    </p:spTree>
    <p:extLst>
      <p:ext uri="{BB962C8B-B14F-4D97-AF65-F5344CB8AC3E}">
        <p14:creationId xmlns:p14="http://schemas.microsoft.com/office/powerpoint/2010/main" val="21359540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rbeidsliv">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8A9B21D-5BD0-413A-870E-494973512680}"/>
              </a:ext>
            </a:extLst>
          </p:cNvPr>
          <p:cNvSpPr>
            <a:spLocks noGrp="1"/>
          </p:cNvSpPr>
          <p:nvPr>
            <p:ph type="body" sz="quarter" idx="11"/>
          </p:nvPr>
        </p:nvSpPr>
        <p:spPr>
          <a:xfrm>
            <a:off x="3224462" y="4866774"/>
            <a:ext cx="5751096" cy="571500"/>
          </a:xfrm>
          <a:prstGeom prst="rect">
            <a:avLst/>
          </a:prstGeom>
        </p:spPr>
        <p:txBody>
          <a:bodyPr>
            <a:normAutofit/>
          </a:bodyPr>
          <a:lstStyle>
            <a:lvl1pPr marL="0" indent="0" algn="ctr">
              <a:buNone/>
              <a:defRPr sz="3600" b="0">
                <a:latin typeface="+mj-lt"/>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12" name="Text Placeholder 13">
            <a:extLst>
              <a:ext uri="{FF2B5EF4-FFF2-40B4-BE49-F238E27FC236}">
                <a16:creationId xmlns:a16="http://schemas.microsoft.com/office/drawing/2014/main" id="{9751A569-1BD3-453B-B01C-4FB2E1A09E43}"/>
              </a:ext>
            </a:extLst>
          </p:cNvPr>
          <p:cNvSpPr>
            <a:spLocks noGrp="1"/>
          </p:cNvSpPr>
          <p:nvPr>
            <p:ph type="body" sz="quarter" idx="12"/>
          </p:nvPr>
        </p:nvSpPr>
        <p:spPr>
          <a:xfrm>
            <a:off x="1780005" y="5678905"/>
            <a:ext cx="8645358" cy="854241"/>
          </a:xfrm>
          <a:prstGeom prst="rect">
            <a:avLst/>
          </a:prstGeom>
        </p:spPr>
        <p:txBody>
          <a:bodyPr>
            <a:normAutofit/>
          </a:bodyPr>
          <a:lstStyle>
            <a:lvl1pPr marL="0" indent="0">
              <a:buFont typeface="Arial" panose="020B0604020202020204" pitchFamily="34" charset="0"/>
              <a:buNone/>
              <a:defRPr sz="2000"/>
            </a:lvl1pPr>
          </a:lstStyle>
          <a:p>
            <a:pPr lvl="0"/>
            <a:endParaRPr lang="nb-NO" sz="2000"/>
          </a:p>
        </p:txBody>
      </p:sp>
      <p:pic>
        <p:nvPicPr>
          <p:cNvPr id="4" name="Picture 3">
            <a:extLst>
              <a:ext uri="{FF2B5EF4-FFF2-40B4-BE49-F238E27FC236}">
                <a16:creationId xmlns:a16="http://schemas.microsoft.com/office/drawing/2014/main" id="{0D9CBFEB-836E-4D9B-B320-F3BE778D221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63" y="0"/>
            <a:ext cx="12187874" cy="6858000"/>
          </a:xfrm>
          <a:prstGeom prst="rect">
            <a:avLst/>
          </a:prstGeom>
        </p:spPr>
      </p:pic>
    </p:spTree>
    <p:extLst>
      <p:ext uri="{BB962C8B-B14F-4D97-AF65-F5344CB8AC3E}">
        <p14:creationId xmlns:p14="http://schemas.microsoft.com/office/powerpoint/2010/main" val="40890414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lyktninger">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8A9B21D-5BD0-413A-870E-494973512680}"/>
              </a:ext>
            </a:extLst>
          </p:cNvPr>
          <p:cNvSpPr>
            <a:spLocks noGrp="1"/>
          </p:cNvSpPr>
          <p:nvPr>
            <p:ph type="body" sz="quarter" idx="11"/>
          </p:nvPr>
        </p:nvSpPr>
        <p:spPr>
          <a:xfrm>
            <a:off x="3224462" y="4866774"/>
            <a:ext cx="5751096" cy="571500"/>
          </a:xfrm>
          <a:prstGeom prst="rect">
            <a:avLst/>
          </a:prstGeom>
        </p:spPr>
        <p:txBody>
          <a:bodyPr>
            <a:normAutofit/>
          </a:bodyPr>
          <a:lstStyle>
            <a:lvl1pPr marL="0" indent="0" algn="ctr">
              <a:buNone/>
              <a:defRPr sz="3600" b="0">
                <a:latin typeface="+mj-lt"/>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12" name="Text Placeholder 13">
            <a:extLst>
              <a:ext uri="{FF2B5EF4-FFF2-40B4-BE49-F238E27FC236}">
                <a16:creationId xmlns:a16="http://schemas.microsoft.com/office/drawing/2014/main" id="{9751A569-1BD3-453B-B01C-4FB2E1A09E43}"/>
              </a:ext>
            </a:extLst>
          </p:cNvPr>
          <p:cNvSpPr>
            <a:spLocks noGrp="1"/>
          </p:cNvSpPr>
          <p:nvPr>
            <p:ph type="body" sz="quarter" idx="12"/>
          </p:nvPr>
        </p:nvSpPr>
        <p:spPr>
          <a:xfrm>
            <a:off x="1780005" y="5678905"/>
            <a:ext cx="8645358" cy="854241"/>
          </a:xfrm>
          <a:prstGeom prst="rect">
            <a:avLst/>
          </a:prstGeom>
        </p:spPr>
        <p:txBody>
          <a:bodyPr>
            <a:normAutofit/>
          </a:bodyPr>
          <a:lstStyle>
            <a:lvl1pPr marL="0" indent="0">
              <a:buFont typeface="Arial" panose="020B0604020202020204" pitchFamily="34" charset="0"/>
              <a:buNone/>
              <a:defRPr sz="2000"/>
            </a:lvl1pPr>
          </a:lstStyle>
          <a:p>
            <a:pPr lvl="0"/>
            <a:endParaRPr lang="nb-NO" sz="2000"/>
          </a:p>
        </p:txBody>
      </p:sp>
      <p:pic>
        <p:nvPicPr>
          <p:cNvPr id="4" name="Picture 3">
            <a:extLst>
              <a:ext uri="{FF2B5EF4-FFF2-40B4-BE49-F238E27FC236}">
                <a16:creationId xmlns:a16="http://schemas.microsoft.com/office/drawing/2014/main" id="{0D0458DF-1915-410B-B524-2B967FC8809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63" y="0"/>
            <a:ext cx="12187874" cy="6858000"/>
          </a:xfrm>
          <a:prstGeom prst="rect">
            <a:avLst/>
          </a:prstGeom>
        </p:spPr>
      </p:pic>
    </p:spTree>
    <p:extLst>
      <p:ext uri="{BB962C8B-B14F-4D97-AF65-F5344CB8AC3E}">
        <p14:creationId xmlns:p14="http://schemas.microsoft.com/office/powerpoint/2010/main" val="11095590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lima">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8A9B21D-5BD0-413A-870E-494973512680}"/>
              </a:ext>
            </a:extLst>
          </p:cNvPr>
          <p:cNvSpPr>
            <a:spLocks noGrp="1"/>
          </p:cNvSpPr>
          <p:nvPr>
            <p:ph type="body" sz="quarter" idx="11"/>
          </p:nvPr>
        </p:nvSpPr>
        <p:spPr>
          <a:xfrm>
            <a:off x="3224462" y="4866774"/>
            <a:ext cx="5751096" cy="571500"/>
          </a:xfrm>
          <a:prstGeom prst="rect">
            <a:avLst/>
          </a:prstGeom>
        </p:spPr>
        <p:txBody>
          <a:bodyPr>
            <a:normAutofit/>
          </a:bodyPr>
          <a:lstStyle>
            <a:lvl1pPr marL="0" indent="0" algn="ctr">
              <a:buNone/>
              <a:defRPr sz="3600" b="0">
                <a:latin typeface="+mj-lt"/>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12" name="Text Placeholder 13">
            <a:extLst>
              <a:ext uri="{FF2B5EF4-FFF2-40B4-BE49-F238E27FC236}">
                <a16:creationId xmlns:a16="http://schemas.microsoft.com/office/drawing/2014/main" id="{9751A569-1BD3-453B-B01C-4FB2E1A09E43}"/>
              </a:ext>
            </a:extLst>
          </p:cNvPr>
          <p:cNvSpPr>
            <a:spLocks noGrp="1"/>
          </p:cNvSpPr>
          <p:nvPr>
            <p:ph type="body" sz="quarter" idx="12"/>
          </p:nvPr>
        </p:nvSpPr>
        <p:spPr>
          <a:xfrm>
            <a:off x="1780005" y="5678905"/>
            <a:ext cx="8645358" cy="854241"/>
          </a:xfrm>
          <a:prstGeom prst="rect">
            <a:avLst/>
          </a:prstGeom>
        </p:spPr>
        <p:txBody>
          <a:bodyPr>
            <a:normAutofit/>
          </a:bodyPr>
          <a:lstStyle>
            <a:lvl1pPr marL="0" indent="0">
              <a:buFont typeface="Arial" panose="020B0604020202020204" pitchFamily="34" charset="0"/>
              <a:buNone/>
              <a:defRPr sz="2000"/>
            </a:lvl1pPr>
          </a:lstStyle>
          <a:p>
            <a:pPr lvl="0"/>
            <a:endParaRPr lang="nb-NO" sz="2000"/>
          </a:p>
        </p:txBody>
      </p:sp>
      <p:pic>
        <p:nvPicPr>
          <p:cNvPr id="3" name="Picture 2">
            <a:extLst>
              <a:ext uri="{FF2B5EF4-FFF2-40B4-BE49-F238E27FC236}">
                <a16:creationId xmlns:a16="http://schemas.microsoft.com/office/drawing/2014/main" id="{483AB37F-6677-4F8A-93A0-A4C9849FB885}"/>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63" y="0"/>
            <a:ext cx="12187874" cy="6858000"/>
          </a:xfrm>
          <a:prstGeom prst="rect">
            <a:avLst/>
          </a:prstGeom>
        </p:spPr>
      </p:pic>
    </p:spTree>
    <p:extLst>
      <p:ext uri="{BB962C8B-B14F-4D97-AF65-F5344CB8AC3E}">
        <p14:creationId xmlns:p14="http://schemas.microsoft.com/office/powerpoint/2010/main" val="18705909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anner med tekst">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6C7E5388-0819-466C-88E3-A1985998C2C1}"/>
              </a:ext>
            </a:extLst>
          </p:cNvPr>
          <p:cNvSpPr>
            <a:spLocks noGrp="1"/>
          </p:cNvSpPr>
          <p:nvPr>
            <p:ph type="pic" sz="quarter" idx="10"/>
          </p:nvPr>
        </p:nvSpPr>
        <p:spPr>
          <a:xfrm>
            <a:off x="0" y="0"/>
            <a:ext cx="12192000" cy="1303338"/>
          </a:xfrm>
          <a:prstGeom prst="rect">
            <a:avLst/>
          </a:prstGeom>
        </p:spPr>
        <p:txBody>
          <a:bodyPr/>
          <a:lstStyle/>
          <a:p>
            <a:r>
              <a:rPr lang="nb-NO"/>
              <a:t>Klikk på ikonet for å legge til et bilde</a:t>
            </a:r>
          </a:p>
        </p:txBody>
      </p:sp>
      <p:sp>
        <p:nvSpPr>
          <p:cNvPr id="6" name="Tittel 5">
            <a:extLst>
              <a:ext uri="{FF2B5EF4-FFF2-40B4-BE49-F238E27FC236}">
                <a16:creationId xmlns:a16="http://schemas.microsoft.com/office/drawing/2014/main" id="{711D6AA8-A5D6-4C05-AD19-C150F8025DAB}"/>
              </a:ext>
            </a:extLst>
          </p:cNvPr>
          <p:cNvSpPr>
            <a:spLocks noGrp="1"/>
          </p:cNvSpPr>
          <p:nvPr>
            <p:ph type="title"/>
          </p:nvPr>
        </p:nvSpPr>
        <p:spPr>
          <a:xfrm>
            <a:off x="1667932" y="2075392"/>
            <a:ext cx="9059334" cy="718608"/>
          </a:xfrm>
          <a:prstGeom prst="rect">
            <a:avLst/>
          </a:prstGeom>
        </p:spPr>
        <p:txBody>
          <a:bodyPr/>
          <a:lstStyle/>
          <a:p>
            <a:r>
              <a:rPr lang="nb-NO"/>
              <a:t>Klikk for å redigere tittelstil</a:t>
            </a:r>
          </a:p>
        </p:txBody>
      </p:sp>
      <p:sp>
        <p:nvSpPr>
          <p:cNvPr id="8" name="Plassholder for tekst 7">
            <a:extLst>
              <a:ext uri="{FF2B5EF4-FFF2-40B4-BE49-F238E27FC236}">
                <a16:creationId xmlns:a16="http://schemas.microsoft.com/office/drawing/2014/main" id="{8D656ADE-EF04-4C1F-A47F-568746397B63}"/>
              </a:ext>
            </a:extLst>
          </p:cNvPr>
          <p:cNvSpPr>
            <a:spLocks noGrp="1"/>
          </p:cNvSpPr>
          <p:nvPr>
            <p:ph type="body" sz="quarter" idx="11"/>
          </p:nvPr>
        </p:nvSpPr>
        <p:spPr>
          <a:xfrm>
            <a:off x="1668463" y="3243263"/>
            <a:ext cx="9058275" cy="2573337"/>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889398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ta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A15182D-8AA6-4336-AD3F-728BC21E68C6}"/>
              </a:ext>
            </a:extLst>
          </p:cNvPr>
          <p:cNvSpPr>
            <a:spLocks noGrp="1"/>
          </p:cNvSpPr>
          <p:nvPr>
            <p:ph type="pic" sz="quarter" idx="10"/>
          </p:nvPr>
        </p:nvSpPr>
        <p:spPr>
          <a:xfrm>
            <a:off x="0" y="2689225"/>
            <a:ext cx="12192000" cy="4168775"/>
          </a:xfrm>
          <a:prstGeom prst="rect">
            <a:avLst/>
          </a:prstGeom>
        </p:spPr>
        <p:txBody>
          <a:bodyPr/>
          <a:lstStyle/>
          <a:p>
            <a:endParaRPr lang="nb-NO"/>
          </a:p>
        </p:txBody>
      </p:sp>
      <p:sp>
        <p:nvSpPr>
          <p:cNvPr id="14" name="Text Placeholder 13">
            <a:extLst>
              <a:ext uri="{FF2B5EF4-FFF2-40B4-BE49-F238E27FC236}">
                <a16:creationId xmlns:a16="http://schemas.microsoft.com/office/drawing/2014/main" id="{8BC410AC-E9BB-4FED-A306-C9EB7E334DDA}"/>
              </a:ext>
            </a:extLst>
          </p:cNvPr>
          <p:cNvSpPr>
            <a:spLocks noGrp="1"/>
          </p:cNvSpPr>
          <p:nvPr>
            <p:ph type="body" sz="quarter" idx="13" hasCustomPrompt="1"/>
          </p:nvPr>
        </p:nvSpPr>
        <p:spPr>
          <a:xfrm>
            <a:off x="7129463" y="588792"/>
            <a:ext cx="4000500" cy="1564861"/>
          </a:xfrm>
          <a:prstGeom prst="rect">
            <a:avLst/>
          </a:prstGeom>
        </p:spPr>
        <p:txBody>
          <a:bodyPr>
            <a:normAutofit/>
          </a:bodyPr>
          <a:lstStyle>
            <a:lvl1pPr marL="0" indent="0">
              <a:lnSpc>
                <a:spcPct val="150000"/>
              </a:lnSpc>
              <a:buNone/>
              <a:defRPr sz="1800" b="1" i="1" kern="2200" baseline="0"/>
            </a:lvl1pPr>
            <a:lvl2pPr marL="457200" indent="0">
              <a:buNone/>
              <a:defRPr/>
            </a:lvl2pPr>
          </a:lstStyle>
          <a:p>
            <a:pPr lvl="0"/>
            <a:r>
              <a:rPr lang="en-US" err="1"/>
              <a:t>Sitat</a:t>
            </a:r>
            <a:endParaRPr lang="en-US"/>
          </a:p>
        </p:txBody>
      </p:sp>
      <p:sp>
        <p:nvSpPr>
          <p:cNvPr id="16" name="Text Placeholder 15">
            <a:extLst>
              <a:ext uri="{FF2B5EF4-FFF2-40B4-BE49-F238E27FC236}">
                <a16:creationId xmlns:a16="http://schemas.microsoft.com/office/drawing/2014/main" id="{DD15CF37-0D41-4C5D-8352-50B8AFD99689}"/>
              </a:ext>
            </a:extLst>
          </p:cNvPr>
          <p:cNvSpPr>
            <a:spLocks noGrp="1"/>
          </p:cNvSpPr>
          <p:nvPr>
            <p:ph type="body" sz="quarter" idx="14" hasCustomPrompt="1"/>
          </p:nvPr>
        </p:nvSpPr>
        <p:spPr>
          <a:xfrm>
            <a:off x="7123113" y="2219325"/>
            <a:ext cx="4017962" cy="223838"/>
          </a:xfrm>
          <a:prstGeom prst="rect">
            <a:avLst/>
          </a:prstGeom>
        </p:spPr>
        <p:txBody>
          <a:bodyPr>
            <a:noAutofit/>
          </a:bodyPr>
          <a:lstStyle>
            <a:lvl1pPr marL="0" indent="0">
              <a:buNone/>
              <a:defRPr sz="1400"/>
            </a:lvl1pPr>
          </a:lstStyle>
          <a:p>
            <a:pPr lvl="0"/>
            <a:r>
              <a:rPr lang="nb-NO" sz="1400"/>
              <a:t>Kilde</a:t>
            </a:r>
            <a:endParaRPr lang="nb-NO"/>
          </a:p>
        </p:txBody>
      </p:sp>
      <p:cxnSp>
        <p:nvCxnSpPr>
          <p:cNvPr id="18" name="Straight Connector 17">
            <a:extLst>
              <a:ext uri="{FF2B5EF4-FFF2-40B4-BE49-F238E27FC236}">
                <a16:creationId xmlns:a16="http://schemas.microsoft.com/office/drawing/2014/main" id="{E02E30C0-9855-434C-9921-4C285C765425}"/>
              </a:ext>
            </a:extLst>
          </p:cNvPr>
          <p:cNvCxnSpPr/>
          <p:nvPr userDrawn="1"/>
        </p:nvCxnSpPr>
        <p:spPr>
          <a:xfrm>
            <a:off x="6472660" y="541421"/>
            <a:ext cx="4969372" cy="0"/>
          </a:xfrm>
          <a:prstGeom prst="line">
            <a:avLst/>
          </a:prstGeom>
          <a:ln w="9525">
            <a:solidFill>
              <a:srgbClr val="E9E7F4"/>
            </a:solidFill>
          </a:ln>
        </p:spPr>
        <p:style>
          <a:lnRef idx="1">
            <a:schemeClr val="accent6"/>
          </a:lnRef>
          <a:fillRef idx="0">
            <a:schemeClr val="accent6"/>
          </a:fillRef>
          <a:effectRef idx="0">
            <a:schemeClr val="accent6"/>
          </a:effectRef>
          <a:fontRef idx="minor">
            <a:schemeClr val="tx1"/>
          </a:fontRef>
        </p:style>
      </p:cxnSp>
      <p:pic>
        <p:nvPicPr>
          <p:cNvPr id="3" name="Picture 2">
            <a:extLst>
              <a:ext uri="{FF2B5EF4-FFF2-40B4-BE49-F238E27FC236}">
                <a16:creationId xmlns:a16="http://schemas.microsoft.com/office/drawing/2014/main" id="{29266D1D-20BF-4524-ADD7-3A28350D651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498696" y="588792"/>
            <a:ext cx="497953" cy="355296"/>
          </a:xfrm>
          <a:prstGeom prst="rect">
            <a:avLst/>
          </a:prstGeom>
        </p:spPr>
      </p:pic>
      <p:sp>
        <p:nvSpPr>
          <p:cNvPr id="11" name="Text Placeholder 9">
            <a:extLst>
              <a:ext uri="{FF2B5EF4-FFF2-40B4-BE49-F238E27FC236}">
                <a16:creationId xmlns:a16="http://schemas.microsoft.com/office/drawing/2014/main" id="{CFEBDE70-D6D9-4C65-A115-5F1C2E4A228B}"/>
              </a:ext>
            </a:extLst>
          </p:cNvPr>
          <p:cNvSpPr>
            <a:spLocks noGrp="1"/>
          </p:cNvSpPr>
          <p:nvPr>
            <p:ph type="body" sz="quarter" idx="15"/>
          </p:nvPr>
        </p:nvSpPr>
        <p:spPr>
          <a:xfrm>
            <a:off x="1058779" y="1406052"/>
            <a:ext cx="4331368" cy="1810920"/>
          </a:xfrm>
          <a:prstGeom prst="rect">
            <a:avLst/>
          </a:prstGeom>
        </p:spPr>
        <p:txBody>
          <a:bodyPr>
            <a:normAutofit/>
          </a:bodyPr>
          <a:lstStyle>
            <a:lvl1pPr marL="0" indent="0">
              <a:buNone/>
              <a:defRPr sz="4000" b="0">
                <a:solidFill>
                  <a:srgbClr val="33333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Tree>
    <p:extLst>
      <p:ext uri="{BB962C8B-B14F-4D97-AF65-F5344CB8AC3E}">
        <p14:creationId xmlns:p14="http://schemas.microsoft.com/office/powerpoint/2010/main" val="2090905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er med undertittel">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8BBD185-DBA4-4000-A4B8-26ED49B3540E}"/>
              </a:ext>
            </a:extLst>
          </p:cNvPr>
          <p:cNvSpPr>
            <a:spLocks noGrp="1"/>
          </p:cNvSpPr>
          <p:nvPr>
            <p:ph type="pic" sz="quarter" idx="10"/>
          </p:nvPr>
        </p:nvSpPr>
        <p:spPr>
          <a:xfrm>
            <a:off x="0" y="0"/>
            <a:ext cx="3217863" cy="6858000"/>
          </a:xfrm>
          <a:prstGeom prst="rect">
            <a:avLst/>
          </a:prstGeom>
        </p:spPr>
        <p:txBody>
          <a:bodyPr/>
          <a:lstStyle/>
          <a:p>
            <a:endParaRPr lang="nb-NO"/>
          </a:p>
        </p:txBody>
      </p:sp>
      <p:sp>
        <p:nvSpPr>
          <p:cNvPr id="10" name="Picture Placeholder 9">
            <a:extLst>
              <a:ext uri="{FF2B5EF4-FFF2-40B4-BE49-F238E27FC236}">
                <a16:creationId xmlns:a16="http://schemas.microsoft.com/office/drawing/2014/main" id="{EE2C126B-C80D-4FE5-B267-E180C0D7064A}"/>
              </a:ext>
            </a:extLst>
          </p:cNvPr>
          <p:cNvSpPr>
            <a:spLocks noGrp="1"/>
          </p:cNvSpPr>
          <p:nvPr>
            <p:ph type="pic" sz="quarter" idx="11"/>
          </p:nvPr>
        </p:nvSpPr>
        <p:spPr>
          <a:xfrm>
            <a:off x="4649788" y="1257300"/>
            <a:ext cx="1450975" cy="1455738"/>
          </a:xfrm>
          <a:prstGeom prst="rect">
            <a:avLst/>
          </a:prstGeom>
        </p:spPr>
        <p:txBody>
          <a:bodyPr>
            <a:normAutofit/>
          </a:bodyPr>
          <a:lstStyle>
            <a:lvl1pPr marL="0" indent="0">
              <a:buNone/>
              <a:defRPr sz="2000"/>
            </a:lvl1pPr>
          </a:lstStyle>
          <a:p>
            <a:endParaRPr lang="nb-NO"/>
          </a:p>
        </p:txBody>
      </p:sp>
      <p:sp>
        <p:nvSpPr>
          <p:cNvPr id="12" name="Picture Placeholder 11">
            <a:extLst>
              <a:ext uri="{FF2B5EF4-FFF2-40B4-BE49-F238E27FC236}">
                <a16:creationId xmlns:a16="http://schemas.microsoft.com/office/drawing/2014/main" id="{CEAEEF09-72F5-42AE-AB35-8620976E6A33}"/>
              </a:ext>
            </a:extLst>
          </p:cNvPr>
          <p:cNvSpPr>
            <a:spLocks noGrp="1"/>
          </p:cNvSpPr>
          <p:nvPr>
            <p:ph type="pic" sz="quarter" idx="12"/>
          </p:nvPr>
        </p:nvSpPr>
        <p:spPr>
          <a:xfrm>
            <a:off x="4649788" y="4151313"/>
            <a:ext cx="1444625" cy="1443037"/>
          </a:xfrm>
          <a:prstGeom prst="rect">
            <a:avLst/>
          </a:prstGeom>
        </p:spPr>
        <p:txBody>
          <a:bodyPr>
            <a:normAutofit/>
          </a:bodyPr>
          <a:lstStyle>
            <a:lvl1pPr marL="0" indent="0">
              <a:buNone/>
              <a:defRPr sz="2000"/>
            </a:lvl1pPr>
          </a:lstStyle>
          <a:p>
            <a:endParaRPr lang="nb-NO"/>
          </a:p>
        </p:txBody>
      </p:sp>
      <p:sp>
        <p:nvSpPr>
          <p:cNvPr id="14" name="Picture Placeholder 13">
            <a:extLst>
              <a:ext uri="{FF2B5EF4-FFF2-40B4-BE49-F238E27FC236}">
                <a16:creationId xmlns:a16="http://schemas.microsoft.com/office/drawing/2014/main" id="{0CC1DBC0-4D97-430C-B459-294EF06A1037}"/>
              </a:ext>
            </a:extLst>
          </p:cNvPr>
          <p:cNvSpPr>
            <a:spLocks noGrp="1"/>
          </p:cNvSpPr>
          <p:nvPr>
            <p:ph type="pic" sz="quarter" idx="13"/>
          </p:nvPr>
        </p:nvSpPr>
        <p:spPr>
          <a:xfrm>
            <a:off x="8247063" y="1257300"/>
            <a:ext cx="1444625" cy="1455738"/>
          </a:xfrm>
          <a:prstGeom prst="rect">
            <a:avLst/>
          </a:prstGeom>
        </p:spPr>
        <p:txBody>
          <a:bodyPr>
            <a:normAutofit/>
          </a:bodyPr>
          <a:lstStyle>
            <a:lvl1pPr marL="0" indent="0">
              <a:buNone/>
              <a:defRPr sz="2000"/>
            </a:lvl1pPr>
          </a:lstStyle>
          <a:p>
            <a:endParaRPr lang="nb-NO"/>
          </a:p>
        </p:txBody>
      </p:sp>
      <p:sp>
        <p:nvSpPr>
          <p:cNvPr id="16" name="Picture Placeholder 15">
            <a:extLst>
              <a:ext uri="{FF2B5EF4-FFF2-40B4-BE49-F238E27FC236}">
                <a16:creationId xmlns:a16="http://schemas.microsoft.com/office/drawing/2014/main" id="{F08D4AA2-B6AD-47F2-9FED-381FD483EF4E}"/>
              </a:ext>
            </a:extLst>
          </p:cNvPr>
          <p:cNvSpPr>
            <a:spLocks noGrp="1"/>
          </p:cNvSpPr>
          <p:nvPr>
            <p:ph type="pic" sz="quarter" idx="14"/>
          </p:nvPr>
        </p:nvSpPr>
        <p:spPr>
          <a:xfrm>
            <a:off x="8247063" y="4151313"/>
            <a:ext cx="1450975" cy="1443037"/>
          </a:xfrm>
          <a:prstGeom prst="rect">
            <a:avLst/>
          </a:prstGeom>
        </p:spPr>
        <p:txBody>
          <a:bodyPr>
            <a:normAutofit/>
          </a:bodyPr>
          <a:lstStyle>
            <a:lvl1pPr marL="0" indent="0">
              <a:buNone/>
              <a:defRPr sz="2000"/>
            </a:lvl1pPr>
          </a:lstStyle>
          <a:p>
            <a:endParaRPr lang="nb-NO"/>
          </a:p>
        </p:txBody>
      </p:sp>
      <p:sp>
        <p:nvSpPr>
          <p:cNvPr id="20" name="Text Placeholder 19">
            <a:extLst>
              <a:ext uri="{FF2B5EF4-FFF2-40B4-BE49-F238E27FC236}">
                <a16:creationId xmlns:a16="http://schemas.microsoft.com/office/drawing/2014/main" id="{E1C8F10B-0677-496C-AAF6-409E8CBD4291}"/>
              </a:ext>
            </a:extLst>
          </p:cNvPr>
          <p:cNvSpPr>
            <a:spLocks noGrp="1"/>
          </p:cNvSpPr>
          <p:nvPr>
            <p:ph type="body" sz="quarter" idx="15"/>
          </p:nvPr>
        </p:nvSpPr>
        <p:spPr>
          <a:xfrm>
            <a:off x="4649788" y="2905124"/>
            <a:ext cx="1444625" cy="942481"/>
          </a:xfrm>
          <a:prstGeom prst="rect">
            <a:avLst/>
          </a:prstGeom>
        </p:spPr>
        <p:txBody>
          <a:bodyPr>
            <a:normAutofit/>
          </a:bodyPr>
          <a:lstStyle>
            <a:lvl1pPr marL="0" indent="0">
              <a:buNone/>
              <a:defRPr sz="1600" b="1"/>
            </a:lvl1pPr>
          </a:lstStyle>
          <a:p>
            <a:pPr lvl="0"/>
            <a:endParaRPr lang="nb-NO"/>
          </a:p>
        </p:txBody>
      </p:sp>
      <p:sp>
        <p:nvSpPr>
          <p:cNvPr id="21" name="Text Placeholder 19">
            <a:extLst>
              <a:ext uri="{FF2B5EF4-FFF2-40B4-BE49-F238E27FC236}">
                <a16:creationId xmlns:a16="http://schemas.microsoft.com/office/drawing/2014/main" id="{DF5E1807-6A1D-44AE-A883-05D82FA33A84}"/>
              </a:ext>
            </a:extLst>
          </p:cNvPr>
          <p:cNvSpPr>
            <a:spLocks noGrp="1"/>
          </p:cNvSpPr>
          <p:nvPr>
            <p:ph type="body" sz="quarter" idx="16"/>
          </p:nvPr>
        </p:nvSpPr>
        <p:spPr>
          <a:xfrm>
            <a:off x="8247062" y="2914316"/>
            <a:ext cx="1444625" cy="933289"/>
          </a:xfrm>
          <a:prstGeom prst="rect">
            <a:avLst/>
          </a:prstGeom>
        </p:spPr>
        <p:txBody>
          <a:bodyPr>
            <a:normAutofit/>
          </a:bodyPr>
          <a:lstStyle>
            <a:lvl1pPr marL="0" indent="0">
              <a:buNone/>
              <a:defRPr sz="1600" b="1"/>
            </a:lvl1pPr>
          </a:lstStyle>
          <a:p>
            <a:pPr lvl="0"/>
            <a:endParaRPr lang="nb-NO"/>
          </a:p>
        </p:txBody>
      </p:sp>
      <p:sp>
        <p:nvSpPr>
          <p:cNvPr id="22" name="Text Placeholder 19">
            <a:extLst>
              <a:ext uri="{FF2B5EF4-FFF2-40B4-BE49-F238E27FC236}">
                <a16:creationId xmlns:a16="http://schemas.microsoft.com/office/drawing/2014/main" id="{BA5E9BCE-3062-493F-9525-D699108A254F}"/>
              </a:ext>
            </a:extLst>
          </p:cNvPr>
          <p:cNvSpPr>
            <a:spLocks noGrp="1"/>
          </p:cNvSpPr>
          <p:nvPr>
            <p:ph type="body" sz="quarter" idx="17"/>
          </p:nvPr>
        </p:nvSpPr>
        <p:spPr>
          <a:xfrm>
            <a:off x="4656138" y="5804821"/>
            <a:ext cx="1444625" cy="940363"/>
          </a:xfrm>
          <a:prstGeom prst="rect">
            <a:avLst/>
          </a:prstGeom>
        </p:spPr>
        <p:txBody>
          <a:bodyPr>
            <a:normAutofit/>
          </a:bodyPr>
          <a:lstStyle>
            <a:lvl1pPr marL="0" indent="0">
              <a:buNone/>
              <a:defRPr sz="1600" b="1"/>
            </a:lvl1pPr>
          </a:lstStyle>
          <a:p>
            <a:pPr lvl="0"/>
            <a:endParaRPr lang="nb-NO"/>
          </a:p>
        </p:txBody>
      </p:sp>
      <p:sp>
        <p:nvSpPr>
          <p:cNvPr id="23" name="Text Placeholder 19">
            <a:extLst>
              <a:ext uri="{FF2B5EF4-FFF2-40B4-BE49-F238E27FC236}">
                <a16:creationId xmlns:a16="http://schemas.microsoft.com/office/drawing/2014/main" id="{000D03BA-017D-4961-9CA1-DF9DCC4D1D6C}"/>
              </a:ext>
            </a:extLst>
          </p:cNvPr>
          <p:cNvSpPr>
            <a:spLocks noGrp="1"/>
          </p:cNvSpPr>
          <p:nvPr>
            <p:ph type="body" sz="quarter" idx="18"/>
          </p:nvPr>
        </p:nvSpPr>
        <p:spPr>
          <a:xfrm>
            <a:off x="8253413" y="5795629"/>
            <a:ext cx="1444625" cy="949555"/>
          </a:xfrm>
          <a:prstGeom prst="rect">
            <a:avLst/>
          </a:prstGeom>
        </p:spPr>
        <p:txBody>
          <a:bodyPr>
            <a:normAutofit/>
          </a:bodyPr>
          <a:lstStyle>
            <a:lvl1pPr marL="0" indent="0">
              <a:buNone/>
              <a:defRPr sz="1600" b="1"/>
            </a:lvl1pPr>
          </a:lstStyle>
          <a:p>
            <a:pPr lvl="0"/>
            <a:endParaRPr lang="nb-NO"/>
          </a:p>
        </p:txBody>
      </p:sp>
    </p:spTree>
    <p:extLst>
      <p:ext uri="{BB962C8B-B14F-4D97-AF65-F5344CB8AC3E}">
        <p14:creationId xmlns:p14="http://schemas.microsoft.com/office/powerpoint/2010/main" val="683900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e og kulepunkter">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64A2423-3F66-448B-845E-050E571F904D}"/>
              </a:ext>
            </a:extLst>
          </p:cNvPr>
          <p:cNvSpPr>
            <a:spLocks noGrp="1"/>
          </p:cNvSpPr>
          <p:nvPr>
            <p:ph type="pic" sz="quarter" idx="10"/>
          </p:nvPr>
        </p:nvSpPr>
        <p:spPr>
          <a:xfrm>
            <a:off x="0" y="0"/>
            <a:ext cx="6858000" cy="6858000"/>
          </a:xfrm>
          <a:prstGeom prst="rect">
            <a:avLst/>
          </a:prstGeom>
        </p:spPr>
        <p:txBody>
          <a:bodyPr/>
          <a:lstStyle>
            <a:lvl1pPr marL="0" indent="0">
              <a:buNone/>
              <a:defRPr/>
            </a:lvl1pPr>
          </a:lstStyle>
          <a:p>
            <a:endParaRPr lang="nb-NO"/>
          </a:p>
        </p:txBody>
      </p:sp>
      <p:sp>
        <p:nvSpPr>
          <p:cNvPr id="12" name="Text Placeholder 9">
            <a:extLst>
              <a:ext uri="{FF2B5EF4-FFF2-40B4-BE49-F238E27FC236}">
                <a16:creationId xmlns:a16="http://schemas.microsoft.com/office/drawing/2014/main" id="{01558AC2-E9A4-4D87-9226-01710DE10320}"/>
              </a:ext>
            </a:extLst>
          </p:cNvPr>
          <p:cNvSpPr>
            <a:spLocks noGrp="1"/>
          </p:cNvSpPr>
          <p:nvPr>
            <p:ph type="body" sz="quarter" idx="11"/>
          </p:nvPr>
        </p:nvSpPr>
        <p:spPr>
          <a:xfrm>
            <a:off x="7531767" y="926432"/>
            <a:ext cx="4030579" cy="655722"/>
          </a:xfrm>
          <a:prstGeom prst="rect">
            <a:avLst/>
          </a:prstGeom>
        </p:spPr>
        <p:txBody>
          <a:bodyPr>
            <a:normAutofit/>
          </a:bodyPr>
          <a:lstStyle>
            <a:lvl1pPr marL="0" indent="0" algn="l">
              <a:buNone/>
              <a:defRPr sz="3600" b="0">
                <a:latin typeface="+mj-lt"/>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14" name="Text Placeholder 13">
            <a:extLst>
              <a:ext uri="{FF2B5EF4-FFF2-40B4-BE49-F238E27FC236}">
                <a16:creationId xmlns:a16="http://schemas.microsoft.com/office/drawing/2014/main" id="{79AF35B9-2B24-4547-9727-FA44A461146F}"/>
              </a:ext>
            </a:extLst>
          </p:cNvPr>
          <p:cNvSpPr>
            <a:spLocks noGrp="1"/>
          </p:cNvSpPr>
          <p:nvPr>
            <p:ph type="body" sz="quarter" idx="12"/>
          </p:nvPr>
        </p:nvSpPr>
        <p:spPr>
          <a:xfrm>
            <a:off x="7531100" y="1985963"/>
            <a:ext cx="4030663" cy="3614737"/>
          </a:xfrm>
          <a:prstGeom prst="rect">
            <a:avLst/>
          </a:prstGeom>
        </p:spPr>
        <p:txBody>
          <a:bodyPr>
            <a:normAutofit/>
          </a:bodyPr>
          <a:lstStyle>
            <a:lvl1pPr marL="342900" indent="-342900" algn="l">
              <a:buFont typeface="Arial" panose="020B0604020202020204" pitchFamily="34" charset="0"/>
              <a:buChar char="•"/>
              <a:defRPr sz="2000"/>
            </a:lvl1pPr>
          </a:lstStyle>
          <a:p>
            <a:pPr lvl="0"/>
            <a:endParaRPr lang="nb-NO" sz="2000"/>
          </a:p>
        </p:txBody>
      </p:sp>
    </p:spTree>
    <p:extLst>
      <p:ext uri="{BB962C8B-B14F-4D97-AF65-F5344CB8AC3E}">
        <p14:creationId xmlns:p14="http://schemas.microsoft.com/office/powerpoint/2010/main" val="1037383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e bilde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C678E28-9C29-47E6-9773-E46E34E8C9A4}"/>
              </a:ext>
            </a:extLst>
          </p:cNvPr>
          <p:cNvSpPr>
            <a:spLocks noGrp="1"/>
          </p:cNvSpPr>
          <p:nvPr>
            <p:ph type="pic" sz="quarter" idx="10"/>
          </p:nvPr>
        </p:nvSpPr>
        <p:spPr>
          <a:xfrm>
            <a:off x="1" y="0"/>
            <a:ext cx="4090736" cy="3435016"/>
          </a:xfrm>
          <a:prstGeom prst="rect">
            <a:avLst/>
          </a:prstGeom>
        </p:spPr>
        <p:txBody>
          <a:bodyPr/>
          <a:lstStyle/>
          <a:p>
            <a:endParaRPr lang="nb-NO"/>
          </a:p>
        </p:txBody>
      </p:sp>
      <p:sp>
        <p:nvSpPr>
          <p:cNvPr id="9" name="Picture Placeholder 6">
            <a:extLst>
              <a:ext uri="{FF2B5EF4-FFF2-40B4-BE49-F238E27FC236}">
                <a16:creationId xmlns:a16="http://schemas.microsoft.com/office/drawing/2014/main" id="{00CBBBA2-F8E4-46B8-BB17-F0295FD89290}"/>
              </a:ext>
            </a:extLst>
          </p:cNvPr>
          <p:cNvSpPr>
            <a:spLocks noGrp="1"/>
          </p:cNvSpPr>
          <p:nvPr>
            <p:ph type="pic" sz="quarter" idx="12"/>
          </p:nvPr>
        </p:nvSpPr>
        <p:spPr>
          <a:xfrm>
            <a:off x="8103269" y="0"/>
            <a:ext cx="4088731" cy="3435016"/>
          </a:xfrm>
          <a:prstGeom prst="rect">
            <a:avLst/>
          </a:prstGeom>
        </p:spPr>
        <p:txBody>
          <a:bodyPr/>
          <a:lstStyle/>
          <a:p>
            <a:endParaRPr lang="nb-NO"/>
          </a:p>
        </p:txBody>
      </p:sp>
      <p:sp>
        <p:nvSpPr>
          <p:cNvPr id="10" name="Picture Placeholder 6">
            <a:extLst>
              <a:ext uri="{FF2B5EF4-FFF2-40B4-BE49-F238E27FC236}">
                <a16:creationId xmlns:a16="http://schemas.microsoft.com/office/drawing/2014/main" id="{555F63CC-6DD9-48A6-AEDD-23D0BE41E11D}"/>
              </a:ext>
            </a:extLst>
          </p:cNvPr>
          <p:cNvSpPr>
            <a:spLocks noGrp="1"/>
          </p:cNvSpPr>
          <p:nvPr>
            <p:ph type="pic" sz="quarter" idx="13"/>
          </p:nvPr>
        </p:nvSpPr>
        <p:spPr>
          <a:xfrm>
            <a:off x="4090737" y="3435016"/>
            <a:ext cx="4012532" cy="3435016"/>
          </a:xfrm>
          <a:prstGeom prst="rect">
            <a:avLst/>
          </a:prstGeom>
        </p:spPr>
        <p:txBody>
          <a:bodyPr/>
          <a:lstStyle/>
          <a:p>
            <a:endParaRPr lang="nb-NO"/>
          </a:p>
        </p:txBody>
      </p:sp>
      <p:sp>
        <p:nvSpPr>
          <p:cNvPr id="11" name="Text Placeholder 14">
            <a:extLst>
              <a:ext uri="{FF2B5EF4-FFF2-40B4-BE49-F238E27FC236}">
                <a16:creationId xmlns:a16="http://schemas.microsoft.com/office/drawing/2014/main" id="{A39007CE-58DF-42F4-B97D-EECFFA558365}"/>
              </a:ext>
            </a:extLst>
          </p:cNvPr>
          <p:cNvSpPr>
            <a:spLocks noGrp="1"/>
          </p:cNvSpPr>
          <p:nvPr>
            <p:ph type="body" sz="quarter" idx="16"/>
          </p:nvPr>
        </p:nvSpPr>
        <p:spPr>
          <a:xfrm>
            <a:off x="4514056" y="1524627"/>
            <a:ext cx="3163887" cy="385762"/>
          </a:xfrm>
          <a:prstGeom prst="rect">
            <a:avLst/>
          </a:prstGeom>
        </p:spPr>
        <p:txBody>
          <a:bodyPr>
            <a:normAutofit/>
          </a:bodyPr>
          <a:lstStyle>
            <a:lvl1pPr marL="0" indent="0" algn="ctr">
              <a:buNone/>
              <a:defRPr sz="1600" b="1"/>
            </a:lvl1pPr>
          </a:lstStyle>
          <a:p>
            <a:pPr lvl="0"/>
            <a:endParaRPr lang="nb-NO"/>
          </a:p>
        </p:txBody>
      </p:sp>
      <p:sp>
        <p:nvSpPr>
          <p:cNvPr id="13" name="Text Placeholder 14">
            <a:extLst>
              <a:ext uri="{FF2B5EF4-FFF2-40B4-BE49-F238E27FC236}">
                <a16:creationId xmlns:a16="http://schemas.microsoft.com/office/drawing/2014/main" id="{782145FD-A394-4901-9AA5-E47F02895A49}"/>
              </a:ext>
            </a:extLst>
          </p:cNvPr>
          <p:cNvSpPr>
            <a:spLocks noGrp="1"/>
          </p:cNvSpPr>
          <p:nvPr>
            <p:ph type="body" sz="quarter" idx="21"/>
          </p:nvPr>
        </p:nvSpPr>
        <p:spPr>
          <a:xfrm>
            <a:off x="463426" y="4962275"/>
            <a:ext cx="3163887" cy="385762"/>
          </a:xfrm>
          <a:prstGeom prst="rect">
            <a:avLst/>
          </a:prstGeom>
        </p:spPr>
        <p:txBody>
          <a:bodyPr>
            <a:normAutofit/>
          </a:bodyPr>
          <a:lstStyle>
            <a:lvl1pPr marL="0" indent="0" algn="ctr">
              <a:buNone/>
              <a:defRPr sz="1600" b="1"/>
            </a:lvl1pPr>
          </a:lstStyle>
          <a:p>
            <a:pPr lvl="0"/>
            <a:endParaRPr lang="nb-NO"/>
          </a:p>
        </p:txBody>
      </p:sp>
      <p:sp>
        <p:nvSpPr>
          <p:cNvPr id="15" name="Text Placeholder 14">
            <a:extLst>
              <a:ext uri="{FF2B5EF4-FFF2-40B4-BE49-F238E27FC236}">
                <a16:creationId xmlns:a16="http://schemas.microsoft.com/office/drawing/2014/main" id="{52E886A5-3838-4E0A-B4EC-67585D755A09}"/>
              </a:ext>
            </a:extLst>
          </p:cNvPr>
          <p:cNvSpPr>
            <a:spLocks noGrp="1"/>
          </p:cNvSpPr>
          <p:nvPr>
            <p:ph type="body" sz="quarter" idx="23"/>
          </p:nvPr>
        </p:nvSpPr>
        <p:spPr>
          <a:xfrm>
            <a:off x="8565690" y="4959643"/>
            <a:ext cx="3163887" cy="385762"/>
          </a:xfrm>
          <a:prstGeom prst="rect">
            <a:avLst/>
          </a:prstGeom>
        </p:spPr>
        <p:txBody>
          <a:bodyPr>
            <a:normAutofit/>
          </a:bodyPr>
          <a:lstStyle>
            <a:lvl1pPr marL="0" indent="0" algn="ctr">
              <a:buNone/>
              <a:defRPr sz="1600" b="1"/>
            </a:lvl1pPr>
          </a:lstStyle>
          <a:p>
            <a:pPr lvl="0"/>
            <a:endParaRPr lang="nb-NO"/>
          </a:p>
        </p:txBody>
      </p:sp>
    </p:spTree>
    <p:extLst>
      <p:ext uri="{BB962C8B-B14F-4D97-AF65-F5344CB8AC3E}">
        <p14:creationId xmlns:p14="http://schemas.microsoft.com/office/powerpoint/2010/main" val="27810225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lside bil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575B61B-2B25-48DA-8B04-898986358689}"/>
              </a:ext>
            </a:extLst>
          </p:cNvPr>
          <p:cNvSpPr>
            <a:spLocks noGrp="1"/>
          </p:cNvSpPr>
          <p:nvPr>
            <p:ph type="pic" sz="quarter" idx="10"/>
          </p:nvPr>
        </p:nvSpPr>
        <p:spPr>
          <a:xfrm>
            <a:off x="0" y="0"/>
            <a:ext cx="12192000" cy="6858000"/>
          </a:xfrm>
          <a:prstGeom prst="rect">
            <a:avLst/>
          </a:prstGeom>
        </p:spPr>
        <p:txBody>
          <a:bodyPr/>
          <a:lstStyle/>
          <a:p>
            <a:endParaRPr lang="nb-NO"/>
          </a:p>
        </p:txBody>
      </p:sp>
    </p:spTree>
    <p:extLst>
      <p:ext uri="{BB962C8B-B14F-4D97-AF65-F5344CB8AC3E}">
        <p14:creationId xmlns:p14="http://schemas.microsoft.com/office/powerpoint/2010/main" val="1842928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ire bilder med tittel og teks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D31C067-D6DF-42E8-96CE-3543182B2C0F}"/>
              </a:ext>
            </a:extLst>
          </p:cNvPr>
          <p:cNvSpPr>
            <a:spLocks noGrp="1"/>
          </p:cNvSpPr>
          <p:nvPr>
            <p:ph type="pic" sz="quarter" idx="13"/>
          </p:nvPr>
        </p:nvSpPr>
        <p:spPr>
          <a:xfrm>
            <a:off x="0" y="0"/>
            <a:ext cx="2971297" cy="2959443"/>
          </a:xfrm>
          <a:prstGeom prst="rect">
            <a:avLst/>
          </a:prstGeom>
        </p:spPr>
        <p:txBody>
          <a:bodyPr/>
          <a:lstStyle/>
          <a:p>
            <a:endParaRPr lang="nb-NO"/>
          </a:p>
        </p:txBody>
      </p:sp>
      <p:sp>
        <p:nvSpPr>
          <p:cNvPr id="11" name="Picture Placeholder 4">
            <a:extLst>
              <a:ext uri="{FF2B5EF4-FFF2-40B4-BE49-F238E27FC236}">
                <a16:creationId xmlns:a16="http://schemas.microsoft.com/office/drawing/2014/main" id="{957824F7-08D5-47FA-A1DD-2B2DDB348AB1}"/>
              </a:ext>
            </a:extLst>
          </p:cNvPr>
          <p:cNvSpPr>
            <a:spLocks noGrp="1"/>
          </p:cNvSpPr>
          <p:nvPr>
            <p:ph type="pic" sz="quarter" idx="15"/>
          </p:nvPr>
        </p:nvSpPr>
        <p:spPr>
          <a:xfrm>
            <a:off x="6025984" y="0"/>
            <a:ext cx="3087122" cy="2959443"/>
          </a:xfrm>
          <a:prstGeom prst="rect">
            <a:avLst/>
          </a:prstGeom>
        </p:spPr>
        <p:txBody>
          <a:bodyPr/>
          <a:lstStyle/>
          <a:p>
            <a:endParaRPr lang="nb-NO"/>
          </a:p>
        </p:txBody>
      </p:sp>
      <p:sp>
        <p:nvSpPr>
          <p:cNvPr id="13" name="Picture Placeholder 4">
            <a:extLst>
              <a:ext uri="{FF2B5EF4-FFF2-40B4-BE49-F238E27FC236}">
                <a16:creationId xmlns:a16="http://schemas.microsoft.com/office/drawing/2014/main" id="{39722BB4-EB1F-404E-B76A-2F7E10CEC405}"/>
              </a:ext>
            </a:extLst>
          </p:cNvPr>
          <p:cNvSpPr>
            <a:spLocks noGrp="1"/>
          </p:cNvSpPr>
          <p:nvPr>
            <p:ph type="pic" sz="quarter" idx="16"/>
          </p:nvPr>
        </p:nvSpPr>
        <p:spPr>
          <a:xfrm>
            <a:off x="2986626" y="0"/>
            <a:ext cx="3012005" cy="2959443"/>
          </a:xfrm>
          <a:prstGeom prst="rect">
            <a:avLst/>
          </a:prstGeom>
        </p:spPr>
        <p:txBody>
          <a:bodyPr/>
          <a:lstStyle/>
          <a:p>
            <a:endParaRPr lang="nb-NO"/>
          </a:p>
        </p:txBody>
      </p:sp>
      <p:sp>
        <p:nvSpPr>
          <p:cNvPr id="15" name="Picture Placeholder 4">
            <a:extLst>
              <a:ext uri="{FF2B5EF4-FFF2-40B4-BE49-F238E27FC236}">
                <a16:creationId xmlns:a16="http://schemas.microsoft.com/office/drawing/2014/main" id="{8A8C1490-C8C4-471A-A765-E33762CCDF7B}"/>
              </a:ext>
            </a:extLst>
          </p:cNvPr>
          <p:cNvSpPr>
            <a:spLocks noGrp="1"/>
          </p:cNvSpPr>
          <p:nvPr>
            <p:ph type="pic" sz="quarter" idx="17"/>
          </p:nvPr>
        </p:nvSpPr>
        <p:spPr>
          <a:xfrm>
            <a:off x="9125465" y="0"/>
            <a:ext cx="3057803" cy="2959443"/>
          </a:xfrm>
          <a:prstGeom prst="rect">
            <a:avLst/>
          </a:prstGeom>
        </p:spPr>
        <p:txBody>
          <a:bodyPr/>
          <a:lstStyle/>
          <a:p>
            <a:endParaRPr lang="nb-NO"/>
          </a:p>
        </p:txBody>
      </p:sp>
      <p:sp>
        <p:nvSpPr>
          <p:cNvPr id="16" name="Text Placeholder 9">
            <a:extLst>
              <a:ext uri="{FF2B5EF4-FFF2-40B4-BE49-F238E27FC236}">
                <a16:creationId xmlns:a16="http://schemas.microsoft.com/office/drawing/2014/main" id="{6006678A-BFA4-4326-81AC-0BFA8F6B29CE}"/>
              </a:ext>
            </a:extLst>
          </p:cNvPr>
          <p:cNvSpPr>
            <a:spLocks noGrp="1"/>
          </p:cNvSpPr>
          <p:nvPr>
            <p:ph type="body" sz="quarter" idx="11"/>
          </p:nvPr>
        </p:nvSpPr>
        <p:spPr>
          <a:xfrm>
            <a:off x="1346885" y="4158049"/>
            <a:ext cx="3321367" cy="2329247"/>
          </a:xfrm>
          <a:prstGeom prst="rect">
            <a:avLst/>
          </a:prstGeom>
        </p:spPr>
        <p:txBody>
          <a:bodyPr>
            <a:normAutofit/>
          </a:bodyPr>
          <a:lstStyle>
            <a:lvl1pPr marL="0" indent="0" algn="l">
              <a:buNone/>
              <a:defRPr sz="3600" b="0">
                <a:latin typeface="+mj-lt"/>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7" name="Text Placeholder 6">
            <a:extLst>
              <a:ext uri="{FF2B5EF4-FFF2-40B4-BE49-F238E27FC236}">
                <a16:creationId xmlns:a16="http://schemas.microsoft.com/office/drawing/2014/main" id="{1D5882E3-E79F-4EC9-BB75-A8DF6824B49F}"/>
              </a:ext>
            </a:extLst>
          </p:cNvPr>
          <p:cNvSpPr>
            <a:spLocks noGrp="1"/>
          </p:cNvSpPr>
          <p:nvPr>
            <p:ph type="body" sz="quarter" idx="18"/>
          </p:nvPr>
        </p:nvSpPr>
        <p:spPr>
          <a:xfrm>
            <a:off x="6097588" y="4157663"/>
            <a:ext cx="4332287" cy="2328862"/>
          </a:xfrm>
          <a:prstGeom prst="rect">
            <a:avLst/>
          </a:prstGeom>
        </p:spPr>
        <p:txBody>
          <a:bodyPr>
            <a:normAutofit/>
          </a:bodyPr>
          <a:lstStyle>
            <a:lvl1pPr marL="285750" indent="-285750">
              <a:buFont typeface="Arial" panose="020B0604020202020204" pitchFamily="34" charset="0"/>
              <a:buChar char="•"/>
              <a:defRPr sz="1600"/>
            </a:lvl1pPr>
          </a:lstStyle>
          <a:p>
            <a:pPr lvl="0"/>
            <a:endParaRPr lang="nb-NO"/>
          </a:p>
        </p:txBody>
      </p:sp>
    </p:spTree>
    <p:extLst>
      <p:ext uri="{BB962C8B-B14F-4D97-AF65-F5344CB8AC3E}">
        <p14:creationId xmlns:p14="http://schemas.microsoft.com/office/powerpoint/2010/main" val="2056270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nde bil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FE61DD-1301-4BEA-8CF5-122351CF296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67"/>
            <a:ext cx="12192000" cy="6857465"/>
          </a:xfrm>
          <a:prstGeom prst="rect">
            <a:avLst/>
          </a:prstGeom>
        </p:spPr>
      </p:pic>
      <p:sp>
        <p:nvSpPr>
          <p:cNvPr id="3" name="Picture Placeholder 2">
            <a:extLst>
              <a:ext uri="{FF2B5EF4-FFF2-40B4-BE49-F238E27FC236}">
                <a16:creationId xmlns:a16="http://schemas.microsoft.com/office/drawing/2014/main" id="{DD408FE3-9FDB-48DE-AEF8-8501C5258B0D}"/>
              </a:ext>
            </a:extLst>
          </p:cNvPr>
          <p:cNvSpPr>
            <a:spLocks noGrp="1"/>
          </p:cNvSpPr>
          <p:nvPr>
            <p:ph type="pic" sz="quarter" idx="19"/>
          </p:nvPr>
        </p:nvSpPr>
        <p:spPr>
          <a:xfrm>
            <a:off x="3975894" y="1334262"/>
            <a:ext cx="4243388" cy="4243388"/>
          </a:xfrm>
          <a:prstGeom prst="ellipse">
            <a:avLst/>
          </a:prstGeom>
        </p:spPr>
        <p:txBody>
          <a:bodyPr/>
          <a:lstStyle/>
          <a:p>
            <a:endParaRPr lang="nb-NO"/>
          </a:p>
        </p:txBody>
      </p:sp>
      <p:sp>
        <p:nvSpPr>
          <p:cNvPr id="12" name="Picture Placeholder 2">
            <a:extLst>
              <a:ext uri="{FF2B5EF4-FFF2-40B4-BE49-F238E27FC236}">
                <a16:creationId xmlns:a16="http://schemas.microsoft.com/office/drawing/2014/main" id="{C8328095-BFD0-40AD-ACEF-9082743B78A6}"/>
              </a:ext>
            </a:extLst>
          </p:cNvPr>
          <p:cNvSpPr>
            <a:spLocks noGrp="1"/>
          </p:cNvSpPr>
          <p:nvPr>
            <p:ph type="pic" sz="quarter" idx="20"/>
          </p:nvPr>
        </p:nvSpPr>
        <p:spPr>
          <a:xfrm>
            <a:off x="1219200" y="2031603"/>
            <a:ext cx="2848706" cy="2848706"/>
          </a:xfrm>
          <a:prstGeom prst="ellipse">
            <a:avLst/>
          </a:prstGeom>
        </p:spPr>
        <p:txBody>
          <a:bodyPr/>
          <a:lstStyle/>
          <a:p>
            <a:endParaRPr lang="nb-NO"/>
          </a:p>
        </p:txBody>
      </p:sp>
      <p:sp>
        <p:nvSpPr>
          <p:cNvPr id="14" name="Picture Placeholder 2">
            <a:extLst>
              <a:ext uri="{FF2B5EF4-FFF2-40B4-BE49-F238E27FC236}">
                <a16:creationId xmlns:a16="http://schemas.microsoft.com/office/drawing/2014/main" id="{A69B2774-44C9-4FCA-B648-52395BF9AB48}"/>
              </a:ext>
            </a:extLst>
          </p:cNvPr>
          <p:cNvSpPr>
            <a:spLocks noGrp="1"/>
          </p:cNvSpPr>
          <p:nvPr>
            <p:ph type="pic" sz="quarter" idx="21"/>
          </p:nvPr>
        </p:nvSpPr>
        <p:spPr>
          <a:xfrm>
            <a:off x="8127270" y="1952355"/>
            <a:ext cx="2848706" cy="2848706"/>
          </a:xfrm>
          <a:prstGeom prst="ellipse">
            <a:avLst/>
          </a:prstGeom>
        </p:spPr>
        <p:txBody>
          <a:bodyPr/>
          <a:lstStyle/>
          <a:p>
            <a:endParaRPr lang="nb-NO"/>
          </a:p>
        </p:txBody>
      </p:sp>
      <p:sp>
        <p:nvSpPr>
          <p:cNvPr id="17" name="Text Placeholder 6">
            <a:extLst>
              <a:ext uri="{FF2B5EF4-FFF2-40B4-BE49-F238E27FC236}">
                <a16:creationId xmlns:a16="http://schemas.microsoft.com/office/drawing/2014/main" id="{E568DEB9-0FB5-4005-AD5F-AF95683263CE}"/>
              </a:ext>
            </a:extLst>
          </p:cNvPr>
          <p:cNvSpPr>
            <a:spLocks noGrp="1"/>
          </p:cNvSpPr>
          <p:nvPr>
            <p:ph type="body" sz="quarter" idx="18"/>
          </p:nvPr>
        </p:nvSpPr>
        <p:spPr>
          <a:xfrm>
            <a:off x="1219200" y="5967983"/>
            <a:ext cx="9756776" cy="518541"/>
          </a:xfrm>
          <a:prstGeom prst="rect">
            <a:avLst/>
          </a:prstGeom>
        </p:spPr>
        <p:txBody>
          <a:bodyPr>
            <a:normAutofit/>
          </a:bodyPr>
          <a:lstStyle>
            <a:lvl1pPr marL="0" indent="0" algn="ctr">
              <a:buFont typeface="Arial" panose="020B0604020202020204" pitchFamily="34" charset="0"/>
              <a:buNone/>
              <a:defRPr sz="1600"/>
            </a:lvl1pPr>
          </a:lstStyle>
          <a:p>
            <a:pPr lvl="0"/>
            <a:endParaRPr lang="nb-NO"/>
          </a:p>
        </p:txBody>
      </p:sp>
    </p:spTree>
    <p:extLst>
      <p:ext uri="{BB962C8B-B14F-4D97-AF65-F5344CB8AC3E}">
        <p14:creationId xmlns:p14="http://schemas.microsoft.com/office/powerpoint/2010/main" val="2552433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41874DA-BE95-4656-B0EC-903B6E971C5A}"/>
              </a:ext>
            </a:extLst>
          </p:cNvPr>
          <p:cNvPicPr>
            <a:picLocks noChangeAspect="1"/>
          </p:cNvPicPr>
          <p:nvPr userDrawn="1"/>
        </p:nvPicPr>
        <p:blipFill>
          <a:blip r:embed="rId27" cstate="screen">
            <a:extLst>
              <a:ext uri="{28A0092B-C50C-407E-A947-70E740481C1C}">
                <a14:useLocalDpi xmlns:a14="http://schemas.microsoft.com/office/drawing/2010/main" val="0"/>
              </a:ext>
            </a:extLst>
          </a:blip>
          <a:stretch>
            <a:fillRect/>
          </a:stretch>
        </p:blipFill>
        <p:spPr>
          <a:xfrm>
            <a:off x="11084537" y="6176963"/>
            <a:ext cx="995726" cy="577930"/>
          </a:xfrm>
          <a:prstGeom prst="rect">
            <a:avLst/>
          </a:prstGeom>
        </p:spPr>
      </p:pic>
    </p:spTree>
    <p:extLst>
      <p:ext uri="{BB962C8B-B14F-4D97-AF65-F5344CB8AC3E}">
        <p14:creationId xmlns:p14="http://schemas.microsoft.com/office/powerpoint/2010/main" val="1785524947"/>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50" r:id="rId3"/>
    <p:sldLayoutId id="2147483651" r:id="rId4"/>
    <p:sldLayoutId id="2147483653" r:id="rId5"/>
    <p:sldLayoutId id="2147483654" r:id="rId6"/>
    <p:sldLayoutId id="2147483656" r:id="rId7"/>
    <p:sldLayoutId id="2147483663" r:id="rId8"/>
    <p:sldLayoutId id="2147483664" r:id="rId9"/>
    <p:sldLayoutId id="2147483667" r:id="rId10"/>
    <p:sldLayoutId id="2147483666" r:id="rId11"/>
    <p:sldLayoutId id="2147483668" r:id="rId12"/>
    <p:sldLayoutId id="2147483669" r:id="rId13"/>
    <p:sldLayoutId id="2147483672" r:id="rId14"/>
    <p:sldLayoutId id="2147483670" r:id="rId15"/>
    <p:sldLayoutId id="2147483671" r:id="rId16"/>
    <p:sldLayoutId id="2147483657" r:id="rId17"/>
    <p:sldLayoutId id="2147483660" r:id="rId18"/>
    <p:sldLayoutId id="2147483661" r:id="rId19"/>
    <p:sldLayoutId id="2147483662" r:id="rId20"/>
    <p:sldLayoutId id="2147483674" r:id="rId21"/>
    <p:sldLayoutId id="2147483675" r:id="rId22"/>
    <p:sldLayoutId id="2147483676" r:id="rId23"/>
    <p:sldLayoutId id="2147483677" r:id="rId24"/>
    <p:sldLayoutId id="2147483678"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1.emf"/></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hyperlink" Target="http://www.fn.no/" TargetMode="External"/><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B2B56A-9A9E-43DC-A430-F6BDEA4A4DD9}"/>
              </a:ext>
            </a:extLst>
          </p:cNvPr>
          <p:cNvSpPr>
            <a:spLocks noGrp="1"/>
          </p:cNvSpPr>
          <p:nvPr>
            <p:ph type="body" sz="quarter" idx="14"/>
          </p:nvPr>
        </p:nvSpPr>
        <p:spPr>
          <a:xfrm>
            <a:off x="1058779" y="1453131"/>
            <a:ext cx="4318564" cy="1738056"/>
          </a:xfrm>
        </p:spPr>
        <p:txBody>
          <a:bodyPr>
            <a:normAutofit/>
          </a:bodyPr>
          <a:lstStyle/>
          <a:p>
            <a:r>
              <a:rPr lang="nb-NO" sz="3600"/>
              <a:t>Rollespill: Tekstilfabrikken</a:t>
            </a:r>
          </a:p>
          <a:p>
            <a:endParaRPr lang="nb-NO"/>
          </a:p>
        </p:txBody>
      </p:sp>
      <p:pic>
        <p:nvPicPr>
          <p:cNvPr id="6" name="Plassholder for bilde 5" descr="Et bilde som inneholder utendørs, himmel, flokk, stående&#10;&#10;Automatisk generert beskrivelse">
            <a:extLst>
              <a:ext uri="{FF2B5EF4-FFF2-40B4-BE49-F238E27FC236}">
                <a16:creationId xmlns:a16="http://schemas.microsoft.com/office/drawing/2014/main" id="{A4E04B2F-123A-4BDF-94EB-6E7C902A62D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697730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C5CA65C6-CB4B-D1E9-2E05-94E8F742480D}"/>
              </a:ext>
            </a:extLst>
          </p:cNvPr>
          <p:cNvSpPr>
            <a:spLocks noGrp="1"/>
          </p:cNvSpPr>
          <p:nvPr>
            <p:ph type="pic" sz="quarter" idx="10"/>
          </p:nvPr>
        </p:nvSpPr>
        <p:spPr/>
        <p:txBody>
          <a:bodyPr/>
          <a:lstStyle/>
          <a:p>
            <a:endParaRPr lang="nb-NO"/>
          </a:p>
        </p:txBody>
      </p:sp>
      <p:sp>
        <p:nvSpPr>
          <p:cNvPr id="6" name="Plassholder for tekst 5">
            <a:extLst>
              <a:ext uri="{FF2B5EF4-FFF2-40B4-BE49-F238E27FC236}">
                <a16:creationId xmlns:a16="http://schemas.microsoft.com/office/drawing/2014/main" id="{26A43BEB-618C-93F4-5713-D60CFA8936CA}"/>
              </a:ext>
            </a:extLst>
          </p:cNvPr>
          <p:cNvSpPr>
            <a:spLocks noGrp="1"/>
          </p:cNvSpPr>
          <p:nvPr>
            <p:ph type="body" sz="quarter" idx="11"/>
          </p:nvPr>
        </p:nvSpPr>
        <p:spPr>
          <a:xfrm>
            <a:off x="7531851" y="173397"/>
            <a:ext cx="4030579" cy="655722"/>
          </a:xfrm>
        </p:spPr>
        <p:txBody>
          <a:bodyPr/>
          <a:lstStyle/>
          <a:p>
            <a:r>
              <a:rPr lang="nb-NO"/>
              <a:t>Tidsplan</a:t>
            </a:r>
          </a:p>
        </p:txBody>
      </p:sp>
      <p:sp>
        <p:nvSpPr>
          <p:cNvPr id="7" name="Plassholder for tekst 6">
            <a:extLst>
              <a:ext uri="{FF2B5EF4-FFF2-40B4-BE49-F238E27FC236}">
                <a16:creationId xmlns:a16="http://schemas.microsoft.com/office/drawing/2014/main" id="{571D6A20-E6FF-9CDB-B4FB-F5FFEA3B47BA}"/>
              </a:ext>
            </a:extLst>
          </p:cNvPr>
          <p:cNvSpPr>
            <a:spLocks noGrp="1"/>
          </p:cNvSpPr>
          <p:nvPr>
            <p:ph type="body" sz="quarter" idx="12"/>
          </p:nvPr>
        </p:nvSpPr>
        <p:spPr>
          <a:xfrm>
            <a:off x="7316318" y="1270522"/>
            <a:ext cx="4455048" cy="4875538"/>
          </a:xfrm>
        </p:spPr>
        <p:txBody>
          <a:bodyPr lIns="91440" tIns="45720" rIns="91440" bIns="45720" anchor="t">
            <a:noAutofit/>
          </a:bodyPr>
          <a:lstStyle/>
          <a:p>
            <a:r>
              <a:rPr lang="nb-NO" sz="2200" dirty="0"/>
              <a:t>Sett deg inn i rollen (15 min)</a:t>
            </a:r>
          </a:p>
          <a:p>
            <a:pPr lvl="1"/>
            <a:r>
              <a:rPr lang="nb-NO" sz="2200" dirty="0"/>
              <a:t>Les ark sammen i gruppen</a:t>
            </a:r>
          </a:p>
          <a:p>
            <a:pPr lvl="1"/>
            <a:r>
              <a:rPr lang="nb-NO" sz="2200" dirty="0"/>
              <a:t>Legg en </a:t>
            </a:r>
            <a:r>
              <a:rPr lang="nb-NO" sz="2200"/>
              <a:t>plan for forhandlingene</a:t>
            </a:r>
            <a:endParaRPr lang="nb-NO" sz="2200" dirty="0"/>
          </a:p>
          <a:p>
            <a:pPr lvl="1"/>
            <a:endParaRPr lang="nb-NO" sz="2200" dirty="0"/>
          </a:p>
          <a:p>
            <a:r>
              <a:rPr lang="nb-NO" sz="2200" dirty="0"/>
              <a:t>Forhandlinger mellom </a:t>
            </a:r>
            <a:r>
              <a:rPr lang="nb-NO" sz="2200"/>
              <a:t>partene </a:t>
            </a:r>
            <a:r>
              <a:rPr lang="nb-NO" sz="2200" dirty="0"/>
              <a:t>(30 min)</a:t>
            </a:r>
          </a:p>
          <a:p>
            <a:endParaRPr lang="nb-NO" sz="2200" dirty="0"/>
          </a:p>
          <a:p>
            <a:r>
              <a:rPr lang="nb-NO" sz="2200" dirty="0"/>
              <a:t>Valg – skal man akseptere eller avslå avtaleutkast? (5 min)</a:t>
            </a:r>
          </a:p>
          <a:p>
            <a:endParaRPr lang="nb-NO" sz="2200" dirty="0"/>
          </a:p>
          <a:p>
            <a:r>
              <a:rPr lang="nb-NO" sz="2200" dirty="0">
                <a:highlight>
                  <a:srgbClr val="FFFF00"/>
                </a:highlight>
              </a:rPr>
              <a:t>Klokken XXX </a:t>
            </a:r>
            <a:r>
              <a:rPr lang="nb-NO" sz="2200" dirty="0"/>
              <a:t>er frist for avtale mellom partene</a:t>
            </a:r>
          </a:p>
        </p:txBody>
      </p:sp>
      <p:pic>
        <p:nvPicPr>
          <p:cNvPr id="8" name="Plassholder for bilde 7">
            <a:extLst>
              <a:ext uri="{FF2B5EF4-FFF2-40B4-BE49-F238E27FC236}">
                <a16:creationId xmlns:a16="http://schemas.microsoft.com/office/drawing/2014/main" id="{487B1CA9-9834-4A43-4E2D-A48BA6AC17CB}"/>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0" y="0"/>
            <a:ext cx="6858000" cy="6858000"/>
          </a:xfrm>
          <a:prstGeom prst="rect">
            <a:avLst/>
          </a:prstGeom>
        </p:spPr>
      </p:pic>
    </p:spTree>
    <p:extLst>
      <p:ext uri="{BB962C8B-B14F-4D97-AF65-F5344CB8AC3E}">
        <p14:creationId xmlns:p14="http://schemas.microsoft.com/office/powerpoint/2010/main" val="1720476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A86261E0-63D1-3DF7-43B8-448BD9D29250}"/>
              </a:ext>
            </a:extLst>
          </p:cNvPr>
          <p:cNvSpPr>
            <a:spLocks noGrp="1"/>
          </p:cNvSpPr>
          <p:nvPr>
            <p:ph type="pic" sz="quarter" idx="10"/>
          </p:nvPr>
        </p:nvSpPr>
        <p:spPr/>
        <p:txBody>
          <a:bodyPr/>
          <a:lstStyle/>
          <a:p>
            <a:endParaRPr lang="nb-NO"/>
          </a:p>
        </p:txBody>
      </p:sp>
      <p:sp>
        <p:nvSpPr>
          <p:cNvPr id="3" name="Plassholder for tekst 2">
            <a:extLst>
              <a:ext uri="{FF2B5EF4-FFF2-40B4-BE49-F238E27FC236}">
                <a16:creationId xmlns:a16="http://schemas.microsoft.com/office/drawing/2014/main" id="{60EF6A61-76ED-6556-434C-530ECFA3E37D}"/>
              </a:ext>
            </a:extLst>
          </p:cNvPr>
          <p:cNvSpPr>
            <a:spLocks noGrp="1"/>
          </p:cNvSpPr>
          <p:nvPr>
            <p:ph type="body" sz="quarter" idx="11"/>
          </p:nvPr>
        </p:nvSpPr>
        <p:spPr/>
        <p:txBody>
          <a:bodyPr lIns="91440" tIns="45720" rIns="91440" bIns="45720" anchor="t">
            <a:normAutofit/>
          </a:bodyPr>
          <a:lstStyle/>
          <a:p>
            <a:r>
              <a:rPr lang="nb-NO" dirty="0"/>
              <a:t>Hvem er du?</a:t>
            </a:r>
          </a:p>
        </p:txBody>
      </p:sp>
      <p:sp>
        <p:nvSpPr>
          <p:cNvPr id="4" name="Plassholder for tekst 3">
            <a:extLst>
              <a:ext uri="{FF2B5EF4-FFF2-40B4-BE49-F238E27FC236}">
                <a16:creationId xmlns:a16="http://schemas.microsoft.com/office/drawing/2014/main" id="{93DB4060-CA68-0D07-E5B9-06C3C7AFC8A4}"/>
              </a:ext>
            </a:extLst>
          </p:cNvPr>
          <p:cNvSpPr>
            <a:spLocks noGrp="1"/>
          </p:cNvSpPr>
          <p:nvPr>
            <p:ph type="body" sz="quarter" idx="12"/>
          </p:nvPr>
        </p:nvSpPr>
        <p:spPr>
          <a:xfrm>
            <a:off x="7631742" y="2115359"/>
            <a:ext cx="4231946" cy="4060435"/>
          </a:xfrm>
        </p:spPr>
        <p:txBody>
          <a:bodyPr lIns="91440" tIns="45720" rIns="91440" bIns="45720" anchor="t">
            <a:noAutofit/>
          </a:bodyPr>
          <a:lstStyle/>
          <a:p>
            <a:r>
              <a:rPr lang="nb-NO" sz="2600" dirty="0">
                <a:latin typeface="Lora"/>
                <a:cs typeface="Calibri"/>
              </a:rPr>
              <a:t>Hvor gammel er du?</a:t>
            </a:r>
          </a:p>
          <a:p>
            <a:r>
              <a:rPr lang="nb-NO" sz="2600" dirty="0">
                <a:latin typeface="Lora"/>
                <a:cs typeface="Calibri"/>
              </a:rPr>
              <a:t>Har du barn? Evt. hvor mange?</a:t>
            </a:r>
          </a:p>
          <a:p>
            <a:r>
              <a:rPr lang="nb-NO" sz="2600" dirty="0">
                <a:latin typeface="Lora"/>
                <a:cs typeface="Calibri"/>
              </a:rPr>
              <a:t>Har du sykdommer/</a:t>
            </a:r>
            <a:br>
              <a:rPr lang="nb-NO" sz="2600" dirty="0">
                <a:latin typeface="Lora"/>
                <a:cs typeface="Calibri"/>
              </a:rPr>
            </a:br>
            <a:r>
              <a:rPr lang="nb-NO" sz="2600" dirty="0">
                <a:latin typeface="Lora"/>
                <a:cs typeface="Calibri"/>
              </a:rPr>
              <a:t>helseplager?</a:t>
            </a:r>
          </a:p>
          <a:p>
            <a:r>
              <a:rPr lang="nb-NO" sz="2600" dirty="0">
                <a:latin typeface="Lora"/>
                <a:cs typeface="Calibri"/>
              </a:rPr>
              <a:t>Hvor og hvordan bor du?</a:t>
            </a:r>
          </a:p>
          <a:p>
            <a:r>
              <a:rPr lang="nb-NO" sz="2600" dirty="0">
                <a:latin typeface="Lora"/>
                <a:cs typeface="Calibri"/>
              </a:rPr>
              <a:t>Hvilke drømmer har du for fremtiden din?</a:t>
            </a:r>
            <a:endParaRPr lang="nb-NO" sz="2400">
              <a:latin typeface="Lora"/>
              <a:cs typeface="Calibri"/>
            </a:endParaRPr>
          </a:p>
        </p:txBody>
      </p:sp>
      <p:pic>
        <p:nvPicPr>
          <p:cNvPr id="6" name="Plassholder for bilde 3" descr="Et bilde som inneholder person, Menneskeansikt, klær, smil&#10;&#10;Automatisk generert beskrivelse">
            <a:extLst>
              <a:ext uri="{FF2B5EF4-FFF2-40B4-BE49-F238E27FC236}">
                <a16:creationId xmlns:a16="http://schemas.microsoft.com/office/drawing/2014/main" id="{784E1FA9-F096-4C82-3AAC-7648C406990A}"/>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152400" y="152400"/>
            <a:ext cx="6858000" cy="6858000"/>
          </a:xfrm>
          <a:prstGeom prst="rect">
            <a:avLst/>
          </a:prstGeom>
        </p:spPr>
      </p:pic>
    </p:spTree>
    <p:extLst>
      <p:ext uri="{BB962C8B-B14F-4D97-AF65-F5344CB8AC3E}">
        <p14:creationId xmlns:p14="http://schemas.microsoft.com/office/powerpoint/2010/main" val="2778684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7DD29757-C64C-446F-A57A-6CF8A7CDE99F}"/>
              </a:ext>
            </a:extLst>
          </p:cNvPr>
          <p:cNvSpPr>
            <a:spLocks noGrp="1"/>
          </p:cNvSpPr>
          <p:nvPr>
            <p:ph type="body" sz="quarter" idx="18"/>
          </p:nvPr>
        </p:nvSpPr>
        <p:spPr/>
        <p:txBody>
          <a:bodyPr>
            <a:normAutofit/>
          </a:bodyPr>
          <a:lstStyle/>
          <a:p>
            <a:pPr marL="0" indent="0">
              <a:buNone/>
            </a:pPr>
            <a:r>
              <a:rPr lang="nb-NO" sz="2400"/>
              <a:t>	STREIK</a:t>
            </a:r>
          </a:p>
        </p:txBody>
      </p:sp>
      <p:sp>
        <p:nvSpPr>
          <p:cNvPr id="6" name="Plassholder for tekst 5">
            <a:extLst>
              <a:ext uri="{FF2B5EF4-FFF2-40B4-BE49-F238E27FC236}">
                <a16:creationId xmlns:a16="http://schemas.microsoft.com/office/drawing/2014/main" id="{6F3D5215-2446-46BE-AB03-EE0217D3766A}"/>
              </a:ext>
            </a:extLst>
          </p:cNvPr>
          <p:cNvSpPr>
            <a:spLocks noGrp="1"/>
          </p:cNvSpPr>
          <p:nvPr>
            <p:ph type="body" sz="quarter" idx="22"/>
          </p:nvPr>
        </p:nvSpPr>
        <p:spPr/>
        <p:txBody>
          <a:bodyPr>
            <a:normAutofit/>
          </a:bodyPr>
          <a:lstStyle/>
          <a:p>
            <a:pPr algn="ctr"/>
            <a:r>
              <a:rPr lang="nb-NO" sz="2400"/>
              <a:t>FORHANDLING</a:t>
            </a:r>
          </a:p>
        </p:txBody>
      </p:sp>
      <p:sp>
        <p:nvSpPr>
          <p:cNvPr id="7" name="Plassholder for tekst 6">
            <a:extLst>
              <a:ext uri="{FF2B5EF4-FFF2-40B4-BE49-F238E27FC236}">
                <a16:creationId xmlns:a16="http://schemas.microsoft.com/office/drawing/2014/main" id="{EF261B23-9A81-4178-AD76-4B8D918506F7}"/>
              </a:ext>
            </a:extLst>
          </p:cNvPr>
          <p:cNvSpPr>
            <a:spLocks noGrp="1"/>
          </p:cNvSpPr>
          <p:nvPr>
            <p:ph type="body" sz="quarter" idx="23"/>
          </p:nvPr>
        </p:nvSpPr>
        <p:spPr/>
        <p:txBody>
          <a:bodyPr>
            <a:normAutofit/>
          </a:bodyPr>
          <a:lstStyle/>
          <a:p>
            <a:pPr algn="ctr"/>
            <a:r>
              <a:rPr lang="nb-NO" sz="2400"/>
              <a:t>LOCK-OUT</a:t>
            </a:r>
          </a:p>
        </p:txBody>
      </p:sp>
      <p:sp>
        <p:nvSpPr>
          <p:cNvPr id="8" name="Plassholder for tekst 7">
            <a:extLst>
              <a:ext uri="{FF2B5EF4-FFF2-40B4-BE49-F238E27FC236}">
                <a16:creationId xmlns:a16="http://schemas.microsoft.com/office/drawing/2014/main" id="{43421EDD-F191-42A6-8C6E-D9ABCFEDBFDF}"/>
              </a:ext>
            </a:extLst>
          </p:cNvPr>
          <p:cNvSpPr>
            <a:spLocks noGrp="1"/>
          </p:cNvSpPr>
          <p:nvPr>
            <p:ph type="body" sz="quarter" idx="11"/>
          </p:nvPr>
        </p:nvSpPr>
        <p:spPr>
          <a:xfrm>
            <a:off x="2904896" y="596802"/>
            <a:ext cx="6422312" cy="719379"/>
          </a:xfrm>
        </p:spPr>
        <p:txBody>
          <a:bodyPr>
            <a:normAutofit fontScale="85000" lnSpcReduction="10000"/>
          </a:bodyPr>
          <a:lstStyle/>
          <a:p>
            <a:r>
              <a:rPr lang="nb-NO" dirty="0"/>
              <a:t>Finn fram til de beste løsningene</a:t>
            </a:r>
          </a:p>
        </p:txBody>
      </p:sp>
      <p:pic>
        <p:nvPicPr>
          <p:cNvPr id="14" name="Plassholder for bilde 13" descr="Et bilde som inneholder servise i tinn, kjede, lås, metall&#10;&#10;Automatisk generert beskrivelse">
            <a:extLst>
              <a:ext uri="{FF2B5EF4-FFF2-40B4-BE49-F238E27FC236}">
                <a16:creationId xmlns:a16="http://schemas.microsoft.com/office/drawing/2014/main" id="{ACB9522A-7C21-4E20-AE90-0E7E6DBB8F8D}"/>
              </a:ext>
            </a:extLst>
          </p:cNvPr>
          <p:cNvPicPr>
            <a:picLocks noGrp="1" noChangeAspect="1"/>
          </p:cNvPicPr>
          <p:nvPr>
            <p:ph type="pic" sz="quarter" idx="21"/>
          </p:nvPr>
        </p:nvPicPr>
        <p:blipFill>
          <a:blip r:embed="rId3" cstate="screen">
            <a:extLst>
              <a:ext uri="{28A0092B-C50C-407E-A947-70E740481C1C}">
                <a14:useLocalDpi xmlns:a14="http://schemas.microsoft.com/office/drawing/2010/main" val="0"/>
              </a:ext>
            </a:extLst>
          </a:blip>
          <a:srcRect/>
          <a:stretch>
            <a:fillRect/>
          </a:stretch>
        </p:blipFill>
        <p:spPr/>
      </p:pic>
      <p:pic>
        <p:nvPicPr>
          <p:cNvPr id="18" name="Plassholder for bilde 17" descr="Et bilde som inneholder tekst, person, utendørs, gruppe&#10;&#10;Automatisk generert beskrivelse">
            <a:extLst>
              <a:ext uri="{FF2B5EF4-FFF2-40B4-BE49-F238E27FC236}">
                <a16:creationId xmlns:a16="http://schemas.microsoft.com/office/drawing/2014/main" id="{23D0FABE-A4C0-4169-B9F4-556FB07F2F69}"/>
              </a:ext>
            </a:extLst>
          </p:cNvPr>
          <p:cNvPicPr>
            <a:picLocks noGrp="1" noChangeAspect="1"/>
          </p:cNvPicPr>
          <p:nvPr>
            <p:ph type="pic" sz="quarter" idx="19"/>
          </p:nvPr>
        </p:nvPicPr>
        <p:blipFill>
          <a:blip r:embed="rId4" cstate="screen">
            <a:extLst>
              <a:ext uri="{28A0092B-C50C-407E-A947-70E740481C1C}">
                <a14:useLocalDpi xmlns:a14="http://schemas.microsoft.com/office/drawing/2010/main" val="0"/>
              </a:ext>
            </a:extLst>
          </a:blip>
          <a:srcRect/>
          <a:stretch>
            <a:fillRect/>
          </a:stretch>
        </p:blipFill>
        <p:spPr/>
      </p:pic>
      <p:pic>
        <p:nvPicPr>
          <p:cNvPr id="9" name="Plassholder for bilde 8">
            <a:extLst>
              <a:ext uri="{FF2B5EF4-FFF2-40B4-BE49-F238E27FC236}">
                <a16:creationId xmlns:a16="http://schemas.microsoft.com/office/drawing/2014/main" id="{41DDB325-BADD-6366-C7AE-0130F9543B8B}"/>
              </a:ext>
            </a:extLst>
          </p:cNvPr>
          <p:cNvPicPr>
            <a:picLocks noGrp="1" noChangeAspect="1"/>
          </p:cNvPicPr>
          <p:nvPr>
            <p:ph type="pic" sz="quarter" idx="20"/>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p:pic>
    </p:spTree>
    <p:extLst>
      <p:ext uri="{BB962C8B-B14F-4D97-AF65-F5344CB8AC3E}">
        <p14:creationId xmlns:p14="http://schemas.microsoft.com/office/powerpoint/2010/main" val="4202265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97064437-EB15-48BF-AFD4-CC38DA0A1D70}"/>
              </a:ext>
            </a:extLst>
          </p:cNvPr>
          <p:cNvSpPr>
            <a:spLocks noGrp="1"/>
          </p:cNvSpPr>
          <p:nvPr>
            <p:ph type="body" sz="quarter" idx="11"/>
          </p:nvPr>
        </p:nvSpPr>
        <p:spPr>
          <a:xfrm>
            <a:off x="7531767" y="598571"/>
            <a:ext cx="4030579" cy="655722"/>
          </a:xfrm>
        </p:spPr>
        <p:txBody>
          <a:bodyPr/>
          <a:lstStyle/>
          <a:p>
            <a:r>
              <a:rPr lang="nb-NO" dirty="0"/>
              <a:t>Oppsummering</a:t>
            </a:r>
          </a:p>
        </p:txBody>
      </p:sp>
      <p:sp>
        <p:nvSpPr>
          <p:cNvPr id="4" name="Plassholder for tekst 3">
            <a:extLst>
              <a:ext uri="{FF2B5EF4-FFF2-40B4-BE49-F238E27FC236}">
                <a16:creationId xmlns:a16="http://schemas.microsoft.com/office/drawing/2014/main" id="{A91AC393-2872-4FFF-8BF6-4434808249B0}"/>
              </a:ext>
            </a:extLst>
          </p:cNvPr>
          <p:cNvSpPr>
            <a:spLocks noGrp="1"/>
          </p:cNvSpPr>
          <p:nvPr>
            <p:ph type="body" sz="quarter" idx="12"/>
          </p:nvPr>
        </p:nvSpPr>
        <p:spPr>
          <a:xfrm>
            <a:off x="7302904" y="1364329"/>
            <a:ext cx="4259442" cy="4606979"/>
          </a:xfrm>
        </p:spPr>
        <p:txBody>
          <a:bodyPr>
            <a:normAutofit/>
          </a:bodyPr>
          <a:lstStyle/>
          <a:p>
            <a:pPr marL="457200" indent="-457200"/>
            <a:r>
              <a:rPr lang="nb-NO" sz="2400" dirty="0"/>
              <a:t>Valg.</a:t>
            </a:r>
          </a:p>
          <a:p>
            <a:pPr marL="800100" lvl="1" indent="-457200"/>
            <a:r>
              <a:rPr lang="nb-NO" dirty="0"/>
              <a:t>Hvorfor gjorde dere som dere gjorde? </a:t>
            </a:r>
          </a:p>
          <a:p>
            <a:pPr marL="800100" lvl="1" indent="-457200"/>
            <a:r>
              <a:rPr lang="nb-NO" dirty="0"/>
              <a:t>Hvilke avtaler inngikk dere?</a:t>
            </a:r>
            <a:br>
              <a:rPr lang="nb-NO" dirty="0"/>
            </a:br>
            <a:endParaRPr lang="nb-NO" dirty="0"/>
          </a:p>
          <a:p>
            <a:pPr marL="457200" indent="-457200"/>
            <a:r>
              <a:rPr lang="nb-NO" sz="2400" dirty="0"/>
              <a:t>Strategi.</a:t>
            </a:r>
          </a:p>
          <a:p>
            <a:pPr marL="800100" lvl="1" indent="-457200"/>
            <a:r>
              <a:rPr lang="nb-NO" dirty="0"/>
              <a:t>Gikk alt etter planen?</a:t>
            </a:r>
          </a:p>
          <a:p>
            <a:pPr marL="800100" lvl="1" indent="-457200"/>
            <a:r>
              <a:rPr lang="nb-NO" dirty="0"/>
              <a:t>Hvorfor/hvorfor ikke?</a:t>
            </a:r>
          </a:p>
          <a:p>
            <a:pPr marL="800100" lvl="1" indent="-457200"/>
            <a:endParaRPr lang="nb-NO" dirty="0"/>
          </a:p>
          <a:p>
            <a:pPr marL="342900" lvl="1" indent="0">
              <a:buNone/>
            </a:pPr>
            <a:r>
              <a:rPr lang="nb-NO" dirty="0"/>
              <a:t>Hvordan vil utfallet påvirke din rollefigur?</a:t>
            </a:r>
          </a:p>
        </p:txBody>
      </p:sp>
      <p:pic>
        <p:nvPicPr>
          <p:cNvPr id="6" name="Plassholder for bilde 3">
            <a:extLst>
              <a:ext uri="{FF2B5EF4-FFF2-40B4-BE49-F238E27FC236}">
                <a16:creationId xmlns:a16="http://schemas.microsoft.com/office/drawing/2014/main" id="{BCB62F8F-8B77-4729-8BE5-BE583220C14F}"/>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72628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lassholder for bilde 17" descr="Et bilde som inneholder person, utendørs, danser, folkemengde&#10;&#10;Automatisk generert beskrivelse">
            <a:extLst>
              <a:ext uri="{FF2B5EF4-FFF2-40B4-BE49-F238E27FC236}">
                <a16:creationId xmlns:a16="http://schemas.microsoft.com/office/drawing/2014/main" id="{07A3873D-EC02-8781-515A-229BA0372D8F}"/>
              </a:ext>
            </a:extLst>
          </p:cNvPr>
          <p:cNvPicPr>
            <a:picLocks noGrp="1" noChangeAspect="1"/>
          </p:cNvPicPr>
          <p:nvPr>
            <p:ph type="pic" sz="quarter" idx="21"/>
          </p:nvPr>
        </p:nvPicPr>
        <p:blipFill>
          <a:blip r:embed="rId3" cstate="screen">
            <a:extLst>
              <a:ext uri="{28A0092B-C50C-407E-A947-70E740481C1C}">
                <a14:useLocalDpi xmlns:a14="http://schemas.microsoft.com/office/drawing/2010/main" val="0"/>
              </a:ext>
            </a:extLst>
          </a:blip>
          <a:srcRect/>
          <a:stretch>
            <a:fillRect/>
          </a:stretch>
        </p:blipFill>
        <p:spPr>
          <a:xfrm>
            <a:off x="6338455" y="820881"/>
            <a:ext cx="5465618" cy="5465618"/>
          </a:xfrm>
        </p:spPr>
      </p:pic>
      <p:pic>
        <p:nvPicPr>
          <p:cNvPr id="26" name="Plassholder for bilde 25" descr="Et bilde som inneholder tekst, person, skjermbilde, folkemengde&#10;&#10;Automatisk generert beskrivelse">
            <a:extLst>
              <a:ext uri="{FF2B5EF4-FFF2-40B4-BE49-F238E27FC236}">
                <a16:creationId xmlns:a16="http://schemas.microsoft.com/office/drawing/2014/main" id="{0C2CF0D4-3DB6-A710-2289-6E813EFB3378}"/>
              </a:ext>
            </a:extLst>
          </p:cNvPr>
          <p:cNvPicPr>
            <a:picLocks noGrp="1" noChangeAspect="1"/>
          </p:cNvPicPr>
          <p:nvPr>
            <p:ph type="pic" sz="quarter" idx="19"/>
          </p:nvPr>
        </p:nvPicPr>
        <p:blipFill>
          <a:blip r:embed="rId4" cstate="screen">
            <a:extLst>
              <a:ext uri="{28A0092B-C50C-407E-A947-70E740481C1C}">
                <a14:useLocalDpi xmlns:a14="http://schemas.microsoft.com/office/drawing/2010/main" val="0"/>
              </a:ext>
            </a:extLst>
          </a:blip>
          <a:srcRect/>
          <a:stretch>
            <a:fillRect/>
          </a:stretch>
        </p:blipFill>
        <p:spPr>
          <a:xfrm>
            <a:off x="630383" y="695169"/>
            <a:ext cx="5465617" cy="5467662"/>
          </a:xfrm>
        </p:spPr>
      </p:pic>
    </p:spTree>
    <p:extLst>
      <p:ext uri="{BB962C8B-B14F-4D97-AF65-F5344CB8AC3E}">
        <p14:creationId xmlns:p14="http://schemas.microsoft.com/office/powerpoint/2010/main" val="146439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8">
            <a:extLst>
              <a:ext uri="{FF2B5EF4-FFF2-40B4-BE49-F238E27FC236}">
                <a16:creationId xmlns:a16="http://schemas.microsoft.com/office/drawing/2014/main" id="{667E109F-920B-3DF3-7723-A1427ED969A9}"/>
              </a:ext>
            </a:extLst>
          </p:cNvPr>
          <p:cNvPicPr>
            <a:picLocks noGrp="1" noChangeAspect="1"/>
          </p:cNvPicPr>
          <p:nvPr>
            <p:ph type="pic" sz="quarter" idx="10"/>
          </p:nvPr>
        </p:nvPicPr>
        <p:blipFill rotWithShape="1">
          <a:blip r:embed="rId3"/>
          <a:srcRect l="4077" r="4077"/>
          <a:stretch/>
        </p:blipFill>
        <p:spPr>
          <a:xfrm>
            <a:off x="0" y="0"/>
            <a:ext cx="12192000" cy="6858000"/>
          </a:xfrm>
        </p:spPr>
      </p:pic>
    </p:spTree>
    <p:extLst>
      <p:ext uri="{BB962C8B-B14F-4D97-AF65-F5344CB8AC3E}">
        <p14:creationId xmlns:p14="http://schemas.microsoft.com/office/powerpoint/2010/main" val="2236191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28BD0B6-4185-422F-A0B3-FC552FD61E8F}"/>
              </a:ext>
            </a:extLst>
          </p:cNvPr>
          <p:cNvSpPr>
            <a:spLocks noGrp="1"/>
          </p:cNvSpPr>
          <p:nvPr>
            <p:ph type="body" sz="quarter" idx="15"/>
          </p:nvPr>
        </p:nvSpPr>
        <p:spPr>
          <a:xfrm>
            <a:off x="1611424" y="5435583"/>
            <a:ext cx="3564520" cy="1630406"/>
          </a:xfrm>
        </p:spPr>
        <p:txBody>
          <a:bodyPr>
            <a:normAutofit/>
          </a:bodyPr>
          <a:lstStyle/>
          <a:p>
            <a:pPr algn="ctr"/>
            <a:r>
              <a:rPr lang="nb-NO"/>
              <a:t>Fremme varig, inkluderende og bærekraftig økonomisk vekst, full sysselsetting og anstendig arbeid for alle</a:t>
            </a:r>
          </a:p>
        </p:txBody>
      </p:sp>
      <p:sp>
        <p:nvSpPr>
          <p:cNvPr id="8" name="Text Placeholder 7">
            <a:extLst>
              <a:ext uri="{FF2B5EF4-FFF2-40B4-BE49-F238E27FC236}">
                <a16:creationId xmlns:a16="http://schemas.microsoft.com/office/drawing/2014/main" id="{E5FAC532-1C6A-4013-A27D-3BCF1D630123}"/>
              </a:ext>
            </a:extLst>
          </p:cNvPr>
          <p:cNvSpPr>
            <a:spLocks noGrp="1"/>
          </p:cNvSpPr>
          <p:nvPr>
            <p:ph type="body" sz="quarter" idx="16"/>
          </p:nvPr>
        </p:nvSpPr>
        <p:spPr>
          <a:xfrm>
            <a:off x="6929499" y="5435583"/>
            <a:ext cx="3872751" cy="1630406"/>
          </a:xfrm>
        </p:spPr>
        <p:txBody>
          <a:bodyPr>
            <a:normAutofit/>
          </a:bodyPr>
          <a:lstStyle/>
          <a:p>
            <a:pPr algn="ctr"/>
            <a:r>
              <a:rPr lang="nb-NO"/>
              <a:t>Sikre bærekraftig forbruks- og produksjonsmønstre</a:t>
            </a:r>
          </a:p>
        </p:txBody>
      </p:sp>
      <p:pic>
        <p:nvPicPr>
          <p:cNvPr id="17" name="Picture 20">
            <a:extLst>
              <a:ext uri="{FF2B5EF4-FFF2-40B4-BE49-F238E27FC236}">
                <a16:creationId xmlns:a16="http://schemas.microsoft.com/office/drawing/2014/main" id="{5660FA01-A51D-44C1-A2DD-7A793EA1417F}"/>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val="0"/>
              </a:ext>
            </a:extLst>
          </a:blip>
          <a:srcRect l="228" r="228"/>
          <a:stretch>
            <a:fillRect/>
          </a:stretch>
        </p:blipFill>
        <p:spPr>
          <a:xfrm>
            <a:off x="1103942" y="818169"/>
            <a:ext cx="4406880" cy="4421347"/>
          </a:xfrm>
          <a:prstGeom prst="rect">
            <a:avLst/>
          </a:prstGeom>
        </p:spPr>
      </p:pic>
      <p:pic>
        <p:nvPicPr>
          <p:cNvPr id="18" name="Picture 28">
            <a:extLst>
              <a:ext uri="{FF2B5EF4-FFF2-40B4-BE49-F238E27FC236}">
                <a16:creationId xmlns:a16="http://schemas.microsoft.com/office/drawing/2014/main" id="{0FCD6231-2F37-4153-8FD9-5BE2CAB8DABF}"/>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val="0"/>
              </a:ext>
            </a:extLst>
          </a:blip>
          <a:srcRect l="446" r="446"/>
          <a:stretch>
            <a:fillRect/>
          </a:stretch>
        </p:blipFill>
        <p:spPr>
          <a:xfrm>
            <a:off x="6672078" y="818169"/>
            <a:ext cx="4387594" cy="4421347"/>
          </a:xfrm>
          <a:prstGeom prst="rect">
            <a:avLst/>
          </a:prstGeom>
        </p:spPr>
      </p:pic>
    </p:spTree>
    <p:extLst>
      <p:ext uri="{BB962C8B-B14F-4D97-AF65-F5344CB8AC3E}">
        <p14:creationId xmlns:p14="http://schemas.microsoft.com/office/powerpoint/2010/main" val="1675547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Et bilde som inneholder skjermbilde&#10;&#10;Automatisk generert beskrivelse">
            <a:extLst>
              <a:ext uri="{FF2B5EF4-FFF2-40B4-BE49-F238E27FC236}">
                <a16:creationId xmlns:a16="http://schemas.microsoft.com/office/drawing/2014/main" id="{87B8778F-C7AB-45D7-B236-407DCC244218}"/>
              </a:ext>
            </a:extLst>
          </p:cNvPr>
          <p:cNvPicPr>
            <a:picLocks noChangeAspect="1"/>
          </p:cNvPicPr>
          <p:nvPr/>
        </p:nvPicPr>
        <p:blipFill>
          <a:blip r:embed="rId3" cstate="screen">
            <a:alphaModFix amt="41000"/>
            <a:extLst>
              <a:ext uri="{28A0092B-C50C-407E-A947-70E740481C1C}">
                <a14:useLocalDpi xmlns:a14="http://schemas.microsoft.com/office/drawing/2010/main" val="0"/>
              </a:ext>
            </a:extLst>
          </a:blip>
          <a:stretch>
            <a:fillRect/>
          </a:stretch>
        </p:blipFill>
        <p:spPr>
          <a:xfrm>
            <a:off x="0" y="-20319"/>
            <a:ext cx="12192000" cy="3778930"/>
          </a:xfrm>
          <a:prstGeom prst="rect">
            <a:avLst/>
          </a:prstGeom>
        </p:spPr>
      </p:pic>
      <p:sp>
        <p:nvSpPr>
          <p:cNvPr id="4" name="Rectangle 2">
            <a:extLst>
              <a:ext uri="{FF2B5EF4-FFF2-40B4-BE49-F238E27FC236}">
                <a16:creationId xmlns:a16="http://schemas.microsoft.com/office/drawing/2014/main" id="{6D8592E6-A5B1-4DD2-BB50-2C5A08E9132A}"/>
              </a:ext>
            </a:extLst>
          </p:cNvPr>
          <p:cNvSpPr/>
          <p:nvPr/>
        </p:nvSpPr>
        <p:spPr>
          <a:xfrm>
            <a:off x="2592157" y="2147647"/>
            <a:ext cx="7007681" cy="2485832"/>
          </a:xfrm>
          <a:prstGeom prst="rect">
            <a:avLst/>
          </a:prstGeom>
          <a:solidFill>
            <a:schemeClr val="bg1"/>
          </a:solidFill>
          <a:ln>
            <a:noFill/>
          </a:ln>
          <a:effectLst>
            <a:outerShdw blurRad="50800" algn="ctr" rotWithShape="0">
              <a:prstClr val="black">
                <a:alpha val="5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ekstSylinder 8">
            <a:extLst>
              <a:ext uri="{FF2B5EF4-FFF2-40B4-BE49-F238E27FC236}">
                <a16:creationId xmlns:a16="http://schemas.microsoft.com/office/drawing/2014/main" id="{384D7F33-AE0E-4CCA-9FC2-4FBCB6B9E869}"/>
              </a:ext>
            </a:extLst>
          </p:cNvPr>
          <p:cNvSpPr txBox="1"/>
          <p:nvPr/>
        </p:nvSpPr>
        <p:spPr>
          <a:xfrm>
            <a:off x="2455518" y="2661824"/>
            <a:ext cx="7007681" cy="1569660"/>
          </a:xfrm>
          <a:prstGeom prst="rect">
            <a:avLst/>
          </a:prstGeom>
          <a:noFill/>
        </p:spPr>
        <p:txBody>
          <a:bodyPr wrap="square" rtlCol="0">
            <a:spAutoFit/>
          </a:bodyPr>
          <a:lstStyle/>
          <a:p>
            <a:pPr algn="ctr"/>
            <a:r>
              <a:rPr lang="nb-NO" sz="4800">
                <a:latin typeface="+mj-lt"/>
              </a:rPr>
              <a:t>Les mer på</a:t>
            </a:r>
            <a:br>
              <a:rPr lang="nb-NO" sz="4800">
                <a:latin typeface="+mj-lt"/>
              </a:rPr>
            </a:br>
            <a:r>
              <a:rPr lang="nb-NO" sz="4800">
                <a:latin typeface="+mj-lt"/>
                <a:hlinkClick r:id="rId4"/>
              </a:rPr>
              <a:t>www.fn.no</a:t>
            </a:r>
            <a:r>
              <a:rPr lang="nb-NO" sz="4800">
                <a:latin typeface="+mj-lt"/>
              </a:rPr>
              <a:t> </a:t>
            </a:r>
          </a:p>
        </p:txBody>
      </p:sp>
      <p:grpSp>
        <p:nvGrpSpPr>
          <p:cNvPr id="18" name="Gruppe 17">
            <a:extLst>
              <a:ext uri="{FF2B5EF4-FFF2-40B4-BE49-F238E27FC236}">
                <a16:creationId xmlns:a16="http://schemas.microsoft.com/office/drawing/2014/main" id="{3DA05BAA-333F-43E4-8085-0A7661955B4B}"/>
              </a:ext>
            </a:extLst>
          </p:cNvPr>
          <p:cNvGrpSpPr/>
          <p:nvPr/>
        </p:nvGrpSpPr>
        <p:grpSpPr>
          <a:xfrm>
            <a:off x="943035" y="5052079"/>
            <a:ext cx="2374353" cy="607595"/>
            <a:chOff x="891689" y="5053262"/>
            <a:chExt cx="2374353" cy="607595"/>
          </a:xfrm>
        </p:grpSpPr>
        <p:pic>
          <p:nvPicPr>
            <p:cNvPr id="3" name="Bilde 2">
              <a:extLst>
                <a:ext uri="{FF2B5EF4-FFF2-40B4-BE49-F238E27FC236}">
                  <a16:creationId xmlns:a16="http://schemas.microsoft.com/office/drawing/2014/main" id="{B60551CA-F5B4-4730-A6BF-EC6E5A91F8D0}"/>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91689" y="5053262"/>
              <a:ext cx="608777" cy="607595"/>
            </a:xfrm>
            <a:prstGeom prst="rect">
              <a:avLst/>
            </a:prstGeom>
          </p:spPr>
        </p:pic>
        <p:sp>
          <p:nvSpPr>
            <p:cNvPr id="13" name="TekstSylinder 12">
              <a:extLst>
                <a:ext uri="{FF2B5EF4-FFF2-40B4-BE49-F238E27FC236}">
                  <a16:creationId xmlns:a16="http://schemas.microsoft.com/office/drawing/2014/main" id="{02A5F9BC-ED3D-45F9-BF71-F12E1359CBE1}"/>
                </a:ext>
              </a:extLst>
            </p:cNvPr>
            <p:cNvSpPr txBox="1"/>
            <p:nvPr/>
          </p:nvSpPr>
          <p:spPr>
            <a:xfrm>
              <a:off x="1720426" y="5172393"/>
              <a:ext cx="1545616" cy="369332"/>
            </a:xfrm>
            <a:prstGeom prst="rect">
              <a:avLst/>
            </a:prstGeom>
            <a:noFill/>
          </p:spPr>
          <p:txBody>
            <a:bodyPr wrap="none" rtlCol="0">
              <a:spAutoFit/>
            </a:bodyPr>
            <a:lstStyle/>
            <a:p>
              <a:r>
                <a:rPr lang="nb-NO" err="1"/>
                <a:t>fnsambandet</a:t>
              </a:r>
              <a:endParaRPr lang="nb-NO"/>
            </a:p>
          </p:txBody>
        </p:sp>
      </p:grpSp>
      <p:grpSp>
        <p:nvGrpSpPr>
          <p:cNvPr id="17" name="Gruppe 16">
            <a:extLst>
              <a:ext uri="{FF2B5EF4-FFF2-40B4-BE49-F238E27FC236}">
                <a16:creationId xmlns:a16="http://schemas.microsoft.com/office/drawing/2014/main" id="{A6ADFC08-3D60-4A37-92C1-652E3C672863}"/>
              </a:ext>
            </a:extLst>
          </p:cNvPr>
          <p:cNvGrpSpPr/>
          <p:nvPr/>
        </p:nvGrpSpPr>
        <p:grpSpPr>
          <a:xfrm>
            <a:off x="4730583" y="5034353"/>
            <a:ext cx="2531111" cy="608777"/>
            <a:chOff x="4682067" y="5053262"/>
            <a:chExt cx="2531111" cy="608777"/>
          </a:xfrm>
        </p:grpSpPr>
        <p:pic>
          <p:nvPicPr>
            <p:cNvPr id="10" name="Bilde 9" descr="Et bilde som inneholder tegning&#10;&#10;Automatisk generert beskrivelse">
              <a:extLst>
                <a:ext uri="{FF2B5EF4-FFF2-40B4-BE49-F238E27FC236}">
                  <a16:creationId xmlns:a16="http://schemas.microsoft.com/office/drawing/2014/main" id="{84A47AC6-B104-4BD4-91CC-078285BADBD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682067" y="5053262"/>
              <a:ext cx="608777" cy="608777"/>
            </a:xfrm>
            <a:prstGeom prst="rect">
              <a:avLst/>
            </a:prstGeom>
          </p:spPr>
        </p:pic>
        <p:sp>
          <p:nvSpPr>
            <p:cNvPr id="14" name="TekstSylinder 13">
              <a:extLst>
                <a:ext uri="{FF2B5EF4-FFF2-40B4-BE49-F238E27FC236}">
                  <a16:creationId xmlns:a16="http://schemas.microsoft.com/office/drawing/2014/main" id="{22E65932-6013-4BAF-944C-F9DC8F2DD275}"/>
                </a:ext>
              </a:extLst>
            </p:cNvPr>
            <p:cNvSpPr txBox="1"/>
            <p:nvPr/>
          </p:nvSpPr>
          <p:spPr>
            <a:xfrm>
              <a:off x="5516880" y="5172393"/>
              <a:ext cx="1696298" cy="369332"/>
            </a:xfrm>
            <a:prstGeom prst="rect">
              <a:avLst/>
            </a:prstGeom>
            <a:noFill/>
          </p:spPr>
          <p:txBody>
            <a:bodyPr wrap="none" rtlCol="0">
              <a:spAutoFit/>
            </a:bodyPr>
            <a:lstStyle/>
            <a:p>
              <a:r>
                <a:rPr lang="nb-NO" err="1"/>
                <a:t>FN-sambandet</a:t>
              </a:r>
              <a:endParaRPr lang="nb-NO"/>
            </a:p>
          </p:txBody>
        </p:sp>
      </p:grpSp>
      <p:grpSp>
        <p:nvGrpSpPr>
          <p:cNvPr id="16" name="Gruppe 15">
            <a:extLst>
              <a:ext uri="{FF2B5EF4-FFF2-40B4-BE49-F238E27FC236}">
                <a16:creationId xmlns:a16="http://schemas.microsoft.com/office/drawing/2014/main" id="{3E0FAA19-E7A3-458B-ADE3-D13F7FB31C06}"/>
              </a:ext>
            </a:extLst>
          </p:cNvPr>
          <p:cNvGrpSpPr/>
          <p:nvPr/>
        </p:nvGrpSpPr>
        <p:grpSpPr>
          <a:xfrm>
            <a:off x="8629222" y="4842797"/>
            <a:ext cx="2865125" cy="1026160"/>
            <a:chOff x="8390468" y="4843979"/>
            <a:chExt cx="2865125" cy="1026160"/>
          </a:xfrm>
        </p:grpSpPr>
        <p:pic>
          <p:nvPicPr>
            <p:cNvPr id="12" name="Bilde 11" descr="Et bilde som inneholder tre&#10;&#10;Automatisk generert beskrivelse">
              <a:extLst>
                <a:ext uri="{FF2B5EF4-FFF2-40B4-BE49-F238E27FC236}">
                  <a16:creationId xmlns:a16="http://schemas.microsoft.com/office/drawing/2014/main" id="{04545259-2435-421E-9A3B-EBC445FE5A92}"/>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8390468" y="4843979"/>
              <a:ext cx="1026160" cy="1026160"/>
            </a:xfrm>
            <a:prstGeom prst="rect">
              <a:avLst/>
            </a:prstGeom>
          </p:spPr>
        </p:pic>
        <p:sp>
          <p:nvSpPr>
            <p:cNvPr id="15" name="TekstSylinder 14">
              <a:extLst>
                <a:ext uri="{FF2B5EF4-FFF2-40B4-BE49-F238E27FC236}">
                  <a16:creationId xmlns:a16="http://schemas.microsoft.com/office/drawing/2014/main" id="{8228958F-E936-4810-880B-51CA4D257C04}"/>
                </a:ext>
              </a:extLst>
            </p:cNvPr>
            <p:cNvSpPr txBox="1"/>
            <p:nvPr/>
          </p:nvSpPr>
          <p:spPr>
            <a:xfrm>
              <a:off x="9416628" y="5172393"/>
              <a:ext cx="1838965" cy="369332"/>
            </a:xfrm>
            <a:prstGeom prst="rect">
              <a:avLst/>
            </a:prstGeom>
            <a:noFill/>
          </p:spPr>
          <p:txBody>
            <a:bodyPr wrap="none" rtlCol="0">
              <a:spAutoFit/>
            </a:bodyPr>
            <a:lstStyle/>
            <a:p>
              <a:r>
                <a:rPr lang="nb-NO"/>
                <a:t>@</a:t>
              </a:r>
              <a:r>
                <a:rPr lang="nb-NO" err="1"/>
                <a:t>FNsambandet</a:t>
              </a:r>
              <a:endParaRPr lang="nb-NO"/>
            </a:p>
          </p:txBody>
        </p:sp>
      </p:grpSp>
      <p:pic>
        <p:nvPicPr>
          <p:cNvPr id="7" name="Bilde 6" descr="Et bilde som inneholder speil&#10;&#10;Automatisk generert beskrivelse">
            <a:extLst>
              <a:ext uri="{FF2B5EF4-FFF2-40B4-BE49-F238E27FC236}">
                <a16:creationId xmlns:a16="http://schemas.microsoft.com/office/drawing/2014/main" id="{5F3CCAFD-1D4D-4738-AEB8-57AADBF7F686}"/>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22062" y="4998028"/>
            <a:ext cx="939350" cy="715695"/>
          </a:xfrm>
          <a:prstGeom prst="rect">
            <a:avLst/>
          </a:prstGeom>
        </p:spPr>
      </p:pic>
      <p:pic>
        <p:nvPicPr>
          <p:cNvPr id="19" name="Bilde 18" descr="Et bilde som inneholder tegning&#10;&#10;Automatisk generert beskrivelse">
            <a:extLst>
              <a:ext uri="{FF2B5EF4-FFF2-40B4-BE49-F238E27FC236}">
                <a16:creationId xmlns:a16="http://schemas.microsoft.com/office/drawing/2014/main" id="{BE31E3C2-0651-4A5A-8383-13CE870952CB}"/>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684915" y="4998274"/>
            <a:ext cx="695530" cy="699905"/>
          </a:xfrm>
          <a:prstGeom prst="rect">
            <a:avLst/>
          </a:prstGeom>
        </p:spPr>
      </p:pic>
      <p:pic>
        <p:nvPicPr>
          <p:cNvPr id="21" name="Bilde 20" descr="Et bilde som inneholder tegning&#10;&#10;Automatisk generert beskrivelse">
            <a:extLst>
              <a:ext uri="{FF2B5EF4-FFF2-40B4-BE49-F238E27FC236}">
                <a16:creationId xmlns:a16="http://schemas.microsoft.com/office/drawing/2014/main" id="{B8F448C5-2A73-4F35-A4F5-4DCA8726ACD8}"/>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8821405" y="5017845"/>
            <a:ext cx="641794" cy="641794"/>
          </a:xfrm>
          <a:prstGeom prst="rect">
            <a:avLst/>
          </a:prstGeom>
        </p:spPr>
      </p:pic>
    </p:spTree>
    <p:extLst>
      <p:ext uri="{BB962C8B-B14F-4D97-AF65-F5344CB8AC3E}">
        <p14:creationId xmlns:p14="http://schemas.microsoft.com/office/powerpoint/2010/main" val="2379971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bilde 8" descr="Et bilde som inneholder klær, person, fabrikk, konstruksjon&#10;&#10;Automatisk generert beskrivelse">
            <a:extLst>
              <a:ext uri="{FF2B5EF4-FFF2-40B4-BE49-F238E27FC236}">
                <a16:creationId xmlns:a16="http://schemas.microsoft.com/office/drawing/2014/main" id="{F4E254FE-84EA-7094-F053-40770C456AD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val="0"/>
              </a:ext>
            </a:extLst>
          </a:blip>
          <a:srcRect/>
          <a:stretch>
            <a:fillRect/>
          </a:stretch>
        </p:blipFill>
        <p:spPr/>
      </p:pic>
      <p:sp>
        <p:nvSpPr>
          <p:cNvPr id="10" name="TekstSylinder 9">
            <a:extLst>
              <a:ext uri="{FF2B5EF4-FFF2-40B4-BE49-F238E27FC236}">
                <a16:creationId xmlns:a16="http://schemas.microsoft.com/office/drawing/2014/main" id="{97810B84-D52A-3841-FE95-39A4B007C79F}"/>
              </a:ext>
            </a:extLst>
          </p:cNvPr>
          <p:cNvSpPr txBox="1"/>
          <p:nvPr/>
        </p:nvSpPr>
        <p:spPr>
          <a:xfrm>
            <a:off x="0" y="6359235"/>
            <a:ext cx="2258291" cy="369332"/>
          </a:xfrm>
          <a:prstGeom prst="rect">
            <a:avLst/>
          </a:prstGeom>
          <a:noFill/>
        </p:spPr>
        <p:txBody>
          <a:bodyPr wrap="square" rtlCol="0">
            <a:spAutoFit/>
          </a:bodyPr>
          <a:lstStyle/>
          <a:p>
            <a:r>
              <a:rPr lang="nb-NO" b="0" i="1" dirty="0">
                <a:solidFill>
                  <a:srgbClr val="44546A"/>
                </a:solidFill>
                <a:effectLst/>
                <a:latin typeface="WordVisi_MSFontService"/>
              </a:rPr>
              <a:t>Foto: Cassidy K. / ILO</a:t>
            </a:r>
            <a:endParaRPr lang="nb-NO" dirty="0"/>
          </a:p>
        </p:txBody>
      </p:sp>
    </p:spTree>
    <p:extLst>
      <p:ext uri="{BB962C8B-B14F-4D97-AF65-F5344CB8AC3E}">
        <p14:creationId xmlns:p14="http://schemas.microsoft.com/office/powerpoint/2010/main" val="2983562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ssholder for bilde 10" descr="Et bilde som inneholder kart&#10;&#10;Automatisk generert beskrivelse">
            <a:extLst>
              <a:ext uri="{FF2B5EF4-FFF2-40B4-BE49-F238E27FC236}">
                <a16:creationId xmlns:a16="http://schemas.microsoft.com/office/drawing/2014/main" id="{BF1204AA-892E-B274-7DB0-81B44DFAC2DD}"/>
              </a:ext>
            </a:extLst>
          </p:cNvPr>
          <p:cNvPicPr>
            <a:picLocks noGrp="1" noChangeAspect="1"/>
          </p:cNvPicPr>
          <p:nvPr>
            <p:ph type="pic" sz="quarter" idx="10"/>
          </p:nvPr>
        </p:nvPicPr>
        <p:blipFill rotWithShape="1">
          <a:blip r:embed="rId3"/>
          <a:srcRect t="881"/>
          <a:stretch/>
        </p:blipFill>
        <p:spPr>
          <a:xfrm>
            <a:off x="20" y="10"/>
            <a:ext cx="12191980" cy="6857990"/>
          </a:xfrm>
          <a:noFill/>
        </p:spPr>
      </p:pic>
      <p:sp>
        <p:nvSpPr>
          <p:cNvPr id="12" name="Ellipse 11">
            <a:extLst>
              <a:ext uri="{FF2B5EF4-FFF2-40B4-BE49-F238E27FC236}">
                <a16:creationId xmlns:a16="http://schemas.microsoft.com/office/drawing/2014/main" id="{924DD302-4B42-314B-F860-46FAE1CAD247}"/>
              </a:ext>
            </a:extLst>
          </p:cNvPr>
          <p:cNvSpPr/>
          <p:nvPr/>
        </p:nvSpPr>
        <p:spPr>
          <a:xfrm>
            <a:off x="5465135" y="4579088"/>
            <a:ext cx="1424763" cy="687572"/>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88257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3">
            <a:extLst>
              <a:ext uri="{FF2B5EF4-FFF2-40B4-BE49-F238E27FC236}">
                <a16:creationId xmlns:a16="http://schemas.microsoft.com/office/drawing/2014/main" id="{FECFBFE0-9ABF-AA19-AD9C-DA3239810027}"/>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val="0"/>
              </a:ext>
            </a:extLst>
          </a:blip>
          <a:srcRect/>
          <a:stretch>
            <a:fillRect/>
          </a:stretch>
        </p:blipFill>
        <p:spPr>
          <a:xfrm>
            <a:off x="3976688" y="1333500"/>
            <a:ext cx="4243387" cy="4243388"/>
          </a:xfrm>
        </p:spPr>
      </p:pic>
      <p:pic>
        <p:nvPicPr>
          <p:cNvPr id="12" name="Plassholder for bilde 7" descr="Et bilde som inneholder tekst, innendørs, tak, person&#10;&#10;Automatisk generert beskrivelse">
            <a:extLst>
              <a:ext uri="{FF2B5EF4-FFF2-40B4-BE49-F238E27FC236}">
                <a16:creationId xmlns:a16="http://schemas.microsoft.com/office/drawing/2014/main" id="{6FBFDBD4-011E-B953-5DBC-29BDA5CDF8C9}"/>
              </a:ext>
            </a:extLst>
          </p:cNvPr>
          <p:cNvPicPr>
            <a:picLocks noGrp="1" noChangeAspect="1"/>
          </p:cNvPicPr>
          <p:nvPr>
            <p:ph type="pic" sz="quarter" idx="20"/>
          </p:nvPr>
        </p:nvPicPr>
        <p:blipFill>
          <a:blip r:embed="rId4" cstate="screen">
            <a:extLst>
              <a:ext uri="{28A0092B-C50C-407E-A947-70E740481C1C}">
                <a14:useLocalDpi xmlns:a14="http://schemas.microsoft.com/office/drawing/2010/main" val="0"/>
              </a:ext>
            </a:extLst>
          </a:blip>
          <a:srcRect/>
          <a:stretch>
            <a:fillRect/>
          </a:stretch>
        </p:blipFill>
        <p:spPr>
          <a:xfrm>
            <a:off x="415635" y="1810334"/>
            <a:ext cx="3526845" cy="3526845"/>
          </a:xfrm>
        </p:spPr>
      </p:pic>
      <p:pic>
        <p:nvPicPr>
          <p:cNvPr id="13" name="Plassholder for bilde 7" descr="Et bilde som inneholder innendørs, forberedelse, butikk&#10;&#10;Automatisk generert beskrivelse">
            <a:extLst>
              <a:ext uri="{FF2B5EF4-FFF2-40B4-BE49-F238E27FC236}">
                <a16:creationId xmlns:a16="http://schemas.microsoft.com/office/drawing/2014/main" id="{FB862FB6-E84A-1425-C0E9-6FF63DE13F63}"/>
              </a:ext>
            </a:extLst>
          </p:cNvPr>
          <p:cNvPicPr>
            <a:picLocks noGrp="1" noChangeAspect="1"/>
          </p:cNvPicPr>
          <p:nvPr>
            <p:ph type="pic" sz="quarter" idx="21"/>
          </p:nvPr>
        </p:nvPicPr>
        <p:blipFill>
          <a:blip r:embed="rId5" cstate="screen">
            <a:extLst>
              <a:ext uri="{28A0092B-C50C-407E-A947-70E740481C1C}">
                <a14:useLocalDpi xmlns:a14="http://schemas.microsoft.com/office/drawing/2010/main" val="0"/>
              </a:ext>
            </a:extLst>
          </a:blip>
          <a:srcRect/>
          <a:stretch>
            <a:fillRect/>
          </a:stretch>
        </p:blipFill>
        <p:spPr>
          <a:xfrm>
            <a:off x="8294260" y="1813509"/>
            <a:ext cx="3523670" cy="3523670"/>
          </a:xfrm>
        </p:spPr>
      </p:pic>
    </p:spTree>
    <p:extLst>
      <p:ext uri="{BB962C8B-B14F-4D97-AF65-F5344CB8AC3E}">
        <p14:creationId xmlns:p14="http://schemas.microsoft.com/office/powerpoint/2010/main" val="2424843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E3690CC-9E57-4738-A192-DB9ABFE06470}"/>
              </a:ext>
            </a:extLst>
          </p:cNvPr>
          <p:cNvSpPr>
            <a:spLocks noGrp="1"/>
          </p:cNvSpPr>
          <p:nvPr>
            <p:ph type="body" sz="quarter" idx="11"/>
          </p:nvPr>
        </p:nvSpPr>
        <p:spPr/>
        <p:txBody>
          <a:bodyPr/>
          <a:lstStyle/>
          <a:p>
            <a:r>
              <a:rPr lang="nb-NO"/>
              <a:t>Roller</a:t>
            </a:r>
          </a:p>
        </p:txBody>
      </p:sp>
      <p:sp>
        <p:nvSpPr>
          <p:cNvPr id="4" name="Plassholder for tekst 3">
            <a:extLst>
              <a:ext uri="{FF2B5EF4-FFF2-40B4-BE49-F238E27FC236}">
                <a16:creationId xmlns:a16="http://schemas.microsoft.com/office/drawing/2014/main" id="{072583D1-3C42-4A0A-8C57-1DF91BF9F4AB}"/>
              </a:ext>
            </a:extLst>
          </p:cNvPr>
          <p:cNvSpPr>
            <a:spLocks noGrp="1"/>
          </p:cNvSpPr>
          <p:nvPr>
            <p:ph type="body" sz="quarter" idx="12"/>
          </p:nvPr>
        </p:nvSpPr>
        <p:spPr>
          <a:xfrm>
            <a:off x="6858000" y="1985963"/>
            <a:ext cx="5223164" cy="4567237"/>
          </a:xfrm>
        </p:spPr>
        <p:txBody>
          <a:bodyPr lIns="91440" tIns="45720" rIns="91440" bIns="45720" anchor="t">
            <a:normAutofit fontScale="92500" lnSpcReduction="10000"/>
          </a:bodyPr>
          <a:lstStyle/>
          <a:p>
            <a:pPr lvl="1"/>
            <a:r>
              <a:rPr lang="nb-NO" sz="3200"/>
              <a:t>Tekstilarbeidere </a:t>
            </a:r>
          </a:p>
          <a:p>
            <a:pPr lvl="1"/>
            <a:r>
              <a:rPr lang="nb-NO" sz="3200"/>
              <a:t>Lagerarbeidere</a:t>
            </a:r>
          </a:p>
          <a:p>
            <a:pPr lvl="1"/>
            <a:r>
              <a:rPr lang="nb-NO" sz="3200"/>
              <a:t>Skoarbeidere</a:t>
            </a:r>
            <a:br>
              <a:rPr lang="nb-NO" sz="3200"/>
            </a:br>
            <a:endParaRPr lang="nb-NO" sz="3200"/>
          </a:p>
          <a:p>
            <a:pPr lvl="1"/>
            <a:r>
              <a:rPr lang="nb-NO" sz="3200"/>
              <a:t>Fabrikkeiere</a:t>
            </a:r>
            <a:br>
              <a:rPr lang="nb-NO" sz="3200"/>
            </a:br>
            <a:endParaRPr lang="nb-NO" sz="3200"/>
          </a:p>
          <a:p>
            <a:pPr lvl="1"/>
            <a:r>
              <a:rPr lang="nb-NO" sz="3200"/>
              <a:t>Myndighetene i Kambodsja</a:t>
            </a:r>
            <a:br>
              <a:rPr lang="nb-NO" sz="3200"/>
            </a:br>
            <a:endParaRPr lang="nb-NO" sz="3200"/>
          </a:p>
          <a:p>
            <a:pPr lvl="1"/>
            <a:r>
              <a:rPr lang="nb-NO" sz="3200"/>
              <a:t>FNs arbeidsorganisasjon (ILO)</a:t>
            </a:r>
          </a:p>
          <a:p>
            <a:endParaRPr lang="nb-NO" sz="2800"/>
          </a:p>
        </p:txBody>
      </p:sp>
      <p:pic>
        <p:nvPicPr>
          <p:cNvPr id="2" name="Plassholder for bilde 7">
            <a:extLst>
              <a:ext uri="{FF2B5EF4-FFF2-40B4-BE49-F238E27FC236}">
                <a16:creationId xmlns:a16="http://schemas.microsoft.com/office/drawing/2014/main" id="{AF5009C0-2115-AE85-1893-EFC549129924}"/>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val="0"/>
              </a:ext>
            </a:extLst>
          </a:blip>
          <a:srcRect/>
          <a:stretch>
            <a:fillRect/>
          </a:stretch>
        </p:blipFill>
        <p:spPr>
          <a:xfrm>
            <a:off x="0" y="0"/>
            <a:ext cx="6858000" cy="6858000"/>
          </a:xfrm>
          <a:prstGeom prst="rect">
            <a:avLst/>
          </a:prstGeom>
        </p:spPr>
      </p:pic>
    </p:spTree>
    <p:extLst>
      <p:ext uri="{BB962C8B-B14F-4D97-AF65-F5344CB8AC3E}">
        <p14:creationId xmlns:p14="http://schemas.microsoft.com/office/powerpoint/2010/main" val="1158466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3">
            <a:extLst>
              <a:ext uri="{FF2B5EF4-FFF2-40B4-BE49-F238E27FC236}">
                <a16:creationId xmlns:a16="http://schemas.microsoft.com/office/drawing/2014/main" id="{E691B11B-0BB5-4AC6-8564-35B563E9A9B9}"/>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956267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99729BD2-BAE4-2F2C-147B-7D596ED21687}"/>
              </a:ext>
            </a:extLst>
          </p:cNvPr>
          <p:cNvSpPr>
            <a:spLocks noGrp="1"/>
          </p:cNvSpPr>
          <p:nvPr>
            <p:ph type="body" sz="quarter" idx="16"/>
          </p:nvPr>
        </p:nvSpPr>
        <p:spPr>
          <a:xfrm>
            <a:off x="343759" y="800958"/>
            <a:ext cx="3272382" cy="1376183"/>
          </a:xfrm>
        </p:spPr>
        <p:txBody>
          <a:bodyPr>
            <a:normAutofit/>
          </a:bodyPr>
          <a:lstStyle/>
          <a:p>
            <a:r>
              <a:rPr lang="en-US" sz="3300" dirty="0" err="1"/>
              <a:t>Treparts-samarbeidet</a:t>
            </a:r>
            <a:endParaRPr lang="en-US" sz="3300" dirty="0"/>
          </a:p>
        </p:txBody>
      </p:sp>
      <p:sp>
        <p:nvSpPr>
          <p:cNvPr id="18" name="Text Placeholder 2">
            <a:extLst>
              <a:ext uri="{FF2B5EF4-FFF2-40B4-BE49-F238E27FC236}">
                <a16:creationId xmlns:a16="http://schemas.microsoft.com/office/drawing/2014/main" id="{31D1BD85-508B-1BF6-A020-492B187E77DC}"/>
              </a:ext>
            </a:extLst>
          </p:cNvPr>
          <p:cNvSpPr>
            <a:spLocks noGrp="1"/>
          </p:cNvSpPr>
          <p:nvPr>
            <p:ph type="body" sz="quarter" idx="18"/>
          </p:nvPr>
        </p:nvSpPr>
        <p:spPr>
          <a:xfrm>
            <a:off x="343759" y="2162764"/>
            <a:ext cx="3272382" cy="3103524"/>
          </a:xfrm>
        </p:spPr>
        <p:txBody>
          <a:bodyPr lIns="91440" tIns="45720" rIns="91440" bIns="45720" anchor="t">
            <a:normAutofit/>
          </a:bodyPr>
          <a:lstStyle/>
          <a:p>
            <a:pPr marL="285750" indent="-285750">
              <a:lnSpc>
                <a:spcPct val="150000"/>
              </a:lnSpc>
              <a:buFontTx/>
              <a:buChar char="-"/>
            </a:pPr>
            <a:r>
              <a:rPr lang="en-US" err="1">
                <a:latin typeface="Noto Serif"/>
                <a:ea typeface="Noto Serif"/>
                <a:cs typeface="Noto Serif"/>
              </a:rPr>
              <a:t>Sosial</a:t>
            </a:r>
            <a:r>
              <a:rPr lang="en-US">
                <a:latin typeface="Noto Serif"/>
                <a:ea typeface="Noto Serif"/>
                <a:cs typeface="Noto Serif"/>
              </a:rPr>
              <a:t> dialog</a:t>
            </a:r>
          </a:p>
          <a:p>
            <a:pPr marL="285750" indent="-285750">
              <a:lnSpc>
                <a:spcPct val="150000"/>
              </a:lnSpc>
              <a:buFontTx/>
              <a:buChar char="-"/>
            </a:pPr>
            <a:r>
              <a:rPr lang="en-US">
                <a:latin typeface="Noto Serif"/>
                <a:ea typeface="Noto Serif"/>
                <a:cs typeface="Noto Serif"/>
              </a:rPr>
              <a:t>Alle de </a:t>
            </a:r>
            <a:r>
              <a:rPr lang="en-US" err="1">
                <a:latin typeface="Noto Serif"/>
                <a:ea typeface="Noto Serif"/>
                <a:cs typeface="Noto Serif"/>
              </a:rPr>
              <a:t>tre</a:t>
            </a:r>
            <a:r>
              <a:rPr lang="en-US">
                <a:latin typeface="Noto Serif"/>
                <a:ea typeface="Noto Serif"/>
                <a:cs typeface="Noto Serif"/>
              </a:rPr>
              <a:t> </a:t>
            </a:r>
            <a:r>
              <a:rPr lang="en-US" err="1">
                <a:latin typeface="Noto Serif"/>
                <a:ea typeface="Noto Serif"/>
                <a:cs typeface="Noto Serif"/>
              </a:rPr>
              <a:t>partene</a:t>
            </a:r>
            <a:r>
              <a:rPr lang="en-US">
                <a:latin typeface="Noto Serif"/>
                <a:ea typeface="Noto Serif"/>
                <a:cs typeface="Noto Serif"/>
              </a:rPr>
              <a:t> </a:t>
            </a:r>
            <a:r>
              <a:rPr lang="en-US" err="1">
                <a:latin typeface="Noto Serif"/>
                <a:ea typeface="Noto Serif"/>
                <a:cs typeface="Noto Serif"/>
              </a:rPr>
              <a:t>har</a:t>
            </a:r>
            <a:r>
              <a:rPr lang="en-US">
                <a:latin typeface="Noto Serif"/>
                <a:ea typeface="Noto Serif"/>
                <a:cs typeface="Noto Serif"/>
              </a:rPr>
              <a:t> </a:t>
            </a:r>
            <a:r>
              <a:rPr lang="en-US" err="1">
                <a:latin typeface="Noto Serif"/>
                <a:ea typeface="Noto Serif"/>
                <a:cs typeface="Noto Serif"/>
              </a:rPr>
              <a:t>beslutningsmyndighet</a:t>
            </a:r>
            <a:endParaRPr lang="en-US">
              <a:latin typeface="Noto Serif"/>
              <a:ea typeface="Noto Serif"/>
              <a:cs typeface="Noto Serif"/>
            </a:endParaRPr>
          </a:p>
          <a:p>
            <a:pPr marL="285750" indent="-285750">
              <a:lnSpc>
                <a:spcPct val="150000"/>
              </a:lnSpc>
              <a:buFontTx/>
              <a:buChar char="-"/>
            </a:pPr>
            <a:r>
              <a:rPr lang="nb-NO" b="0" i="0">
                <a:solidFill>
                  <a:srgbClr val="333333"/>
                </a:solidFill>
                <a:effectLst/>
                <a:latin typeface="Noto Serif"/>
                <a:ea typeface="Noto Serif"/>
                <a:cs typeface="Noto Serif"/>
              </a:rPr>
              <a:t>ILO oppfordrer til trepartssamarbeid også innen hvert medlemsland.</a:t>
            </a:r>
            <a:endParaRPr lang="en-US">
              <a:latin typeface="Noto Serif"/>
              <a:ea typeface="Noto Serif"/>
              <a:cs typeface="Noto Serif"/>
            </a:endParaRPr>
          </a:p>
          <a:p>
            <a:pPr marL="285750" indent="-285750">
              <a:buFontTx/>
              <a:buChar char="-"/>
            </a:pPr>
            <a:endParaRPr lang="en-US" dirty="0"/>
          </a:p>
        </p:txBody>
      </p:sp>
      <p:pic>
        <p:nvPicPr>
          <p:cNvPr id="6" name="Plassholder for bilde 5" descr="Et bilde som inneholder grafisk design, Grafikk, tekst, tegnefilm&#10;&#10;Automatisk generert beskrivelse">
            <a:extLst>
              <a:ext uri="{FF2B5EF4-FFF2-40B4-BE49-F238E27FC236}">
                <a16:creationId xmlns:a16="http://schemas.microsoft.com/office/drawing/2014/main" id="{4880C9BD-552B-C329-8814-CA595AAA5892}"/>
              </a:ext>
            </a:extLst>
          </p:cNvPr>
          <p:cNvPicPr>
            <a:picLocks noGrp="1" noChangeAspect="1"/>
          </p:cNvPicPr>
          <p:nvPr>
            <p:ph sz="quarter" idx="19"/>
          </p:nvPr>
        </p:nvPicPr>
        <p:blipFill>
          <a:blip r:embed="rId3">
            <a:extLst>
              <a:ext uri="{28A0092B-C50C-407E-A947-70E740481C1C}">
                <a14:useLocalDpi xmlns:a14="http://schemas.microsoft.com/office/drawing/2010/main" val="0"/>
              </a:ext>
            </a:extLst>
          </a:blip>
          <a:stretch>
            <a:fillRect/>
          </a:stretch>
        </p:blipFill>
        <p:spPr>
          <a:xfrm>
            <a:off x="3350607" y="131618"/>
            <a:ext cx="7558467" cy="6594763"/>
          </a:xfrm>
          <a:prstGeom prst="rect">
            <a:avLst/>
          </a:prstGeom>
          <a:noFill/>
        </p:spPr>
      </p:pic>
    </p:spTree>
    <p:extLst>
      <p:ext uri="{BB962C8B-B14F-4D97-AF65-F5344CB8AC3E}">
        <p14:creationId xmlns:p14="http://schemas.microsoft.com/office/powerpoint/2010/main" val="2570368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7DD29757-C64C-446F-A57A-6CF8A7CDE99F}"/>
              </a:ext>
            </a:extLst>
          </p:cNvPr>
          <p:cNvSpPr>
            <a:spLocks noGrp="1"/>
          </p:cNvSpPr>
          <p:nvPr>
            <p:ph type="body" sz="quarter" idx="18"/>
          </p:nvPr>
        </p:nvSpPr>
        <p:spPr/>
        <p:txBody>
          <a:bodyPr>
            <a:normAutofit/>
          </a:bodyPr>
          <a:lstStyle/>
          <a:p>
            <a:pPr marL="0" indent="0">
              <a:buNone/>
            </a:pPr>
            <a:r>
              <a:rPr lang="nb-NO" sz="2400"/>
              <a:t>	STREIK</a:t>
            </a:r>
          </a:p>
        </p:txBody>
      </p:sp>
      <p:sp>
        <p:nvSpPr>
          <p:cNvPr id="6" name="Plassholder for tekst 5">
            <a:extLst>
              <a:ext uri="{FF2B5EF4-FFF2-40B4-BE49-F238E27FC236}">
                <a16:creationId xmlns:a16="http://schemas.microsoft.com/office/drawing/2014/main" id="{6F3D5215-2446-46BE-AB03-EE0217D3766A}"/>
              </a:ext>
            </a:extLst>
          </p:cNvPr>
          <p:cNvSpPr>
            <a:spLocks noGrp="1"/>
          </p:cNvSpPr>
          <p:nvPr>
            <p:ph type="body" sz="quarter" idx="22"/>
          </p:nvPr>
        </p:nvSpPr>
        <p:spPr/>
        <p:txBody>
          <a:bodyPr>
            <a:normAutofit/>
          </a:bodyPr>
          <a:lstStyle/>
          <a:p>
            <a:pPr algn="ctr"/>
            <a:r>
              <a:rPr lang="nb-NO" sz="2400"/>
              <a:t>FORHANDLING</a:t>
            </a:r>
          </a:p>
        </p:txBody>
      </p:sp>
      <p:sp>
        <p:nvSpPr>
          <p:cNvPr id="7" name="Plassholder for tekst 6">
            <a:extLst>
              <a:ext uri="{FF2B5EF4-FFF2-40B4-BE49-F238E27FC236}">
                <a16:creationId xmlns:a16="http://schemas.microsoft.com/office/drawing/2014/main" id="{EF261B23-9A81-4178-AD76-4B8D918506F7}"/>
              </a:ext>
            </a:extLst>
          </p:cNvPr>
          <p:cNvSpPr>
            <a:spLocks noGrp="1"/>
          </p:cNvSpPr>
          <p:nvPr>
            <p:ph type="body" sz="quarter" idx="23"/>
          </p:nvPr>
        </p:nvSpPr>
        <p:spPr/>
        <p:txBody>
          <a:bodyPr>
            <a:normAutofit/>
          </a:bodyPr>
          <a:lstStyle/>
          <a:p>
            <a:pPr algn="ctr"/>
            <a:r>
              <a:rPr lang="nb-NO" sz="2400"/>
              <a:t>LOCK-OUT</a:t>
            </a:r>
          </a:p>
        </p:txBody>
      </p:sp>
      <p:sp>
        <p:nvSpPr>
          <p:cNvPr id="8" name="Plassholder for tekst 7">
            <a:extLst>
              <a:ext uri="{FF2B5EF4-FFF2-40B4-BE49-F238E27FC236}">
                <a16:creationId xmlns:a16="http://schemas.microsoft.com/office/drawing/2014/main" id="{43421EDD-F191-42A6-8C6E-D9ABCFEDBFDF}"/>
              </a:ext>
            </a:extLst>
          </p:cNvPr>
          <p:cNvSpPr>
            <a:spLocks noGrp="1"/>
          </p:cNvSpPr>
          <p:nvPr>
            <p:ph type="body" sz="quarter" idx="11"/>
          </p:nvPr>
        </p:nvSpPr>
        <p:spPr/>
        <p:txBody>
          <a:bodyPr>
            <a:normAutofit lnSpcReduction="10000"/>
          </a:bodyPr>
          <a:lstStyle/>
          <a:p>
            <a:r>
              <a:rPr lang="nb-NO" dirty="0"/>
              <a:t>Finne løsninger</a:t>
            </a:r>
          </a:p>
        </p:txBody>
      </p:sp>
      <p:pic>
        <p:nvPicPr>
          <p:cNvPr id="14" name="Plassholder for bilde 13" descr="Et bilde som inneholder servise i tinn, kjede, lås, metall&#10;&#10;Automatisk generert beskrivelse">
            <a:extLst>
              <a:ext uri="{FF2B5EF4-FFF2-40B4-BE49-F238E27FC236}">
                <a16:creationId xmlns:a16="http://schemas.microsoft.com/office/drawing/2014/main" id="{ACB9522A-7C21-4E20-AE90-0E7E6DBB8F8D}"/>
              </a:ext>
            </a:extLst>
          </p:cNvPr>
          <p:cNvPicPr>
            <a:picLocks noGrp="1" noChangeAspect="1"/>
          </p:cNvPicPr>
          <p:nvPr>
            <p:ph type="pic" sz="quarter" idx="21"/>
          </p:nvPr>
        </p:nvPicPr>
        <p:blipFill>
          <a:blip r:embed="rId3" cstate="screen">
            <a:extLst>
              <a:ext uri="{28A0092B-C50C-407E-A947-70E740481C1C}">
                <a14:useLocalDpi xmlns:a14="http://schemas.microsoft.com/office/drawing/2010/main" val="0"/>
              </a:ext>
            </a:extLst>
          </a:blip>
          <a:srcRect/>
          <a:stretch>
            <a:fillRect/>
          </a:stretch>
        </p:blipFill>
        <p:spPr/>
      </p:pic>
      <p:pic>
        <p:nvPicPr>
          <p:cNvPr id="18" name="Plassholder for bilde 17" descr="Et bilde som inneholder tekst, person, utendørs, gruppe&#10;&#10;Automatisk generert beskrivelse">
            <a:extLst>
              <a:ext uri="{FF2B5EF4-FFF2-40B4-BE49-F238E27FC236}">
                <a16:creationId xmlns:a16="http://schemas.microsoft.com/office/drawing/2014/main" id="{23D0FABE-A4C0-4169-B9F4-556FB07F2F69}"/>
              </a:ext>
            </a:extLst>
          </p:cNvPr>
          <p:cNvPicPr>
            <a:picLocks noGrp="1" noChangeAspect="1"/>
          </p:cNvPicPr>
          <p:nvPr>
            <p:ph type="pic" sz="quarter" idx="19"/>
          </p:nvPr>
        </p:nvPicPr>
        <p:blipFill>
          <a:blip r:embed="rId4" cstate="screen">
            <a:extLst>
              <a:ext uri="{28A0092B-C50C-407E-A947-70E740481C1C}">
                <a14:useLocalDpi xmlns:a14="http://schemas.microsoft.com/office/drawing/2010/main" val="0"/>
              </a:ext>
            </a:extLst>
          </a:blip>
          <a:srcRect/>
          <a:stretch>
            <a:fillRect/>
          </a:stretch>
        </p:blipFill>
        <p:spPr/>
      </p:pic>
      <p:pic>
        <p:nvPicPr>
          <p:cNvPr id="9" name="Plassholder for bilde 8">
            <a:extLst>
              <a:ext uri="{FF2B5EF4-FFF2-40B4-BE49-F238E27FC236}">
                <a16:creationId xmlns:a16="http://schemas.microsoft.com/office/drawing/2014/main" id="{A1E2FF4C-93AC-F1E9-B959-E9223FF54892}"/>
              </a:ext>
            </a:extLst>
          </p:cNvPr>
          <p:cNvPicPr>
            <a:picLocks noGrp="1" noChangeAspect="1"/>
          </p:cNvPicPr>
          <p:nvPr>
            <p:ph type="pic" sz="quarter" idx="20"/>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p:pic>
    </p:spTree>
    <p:extLst>
      <p:ext uri="{BB962C8B-B14F-4D97-AF65-F5344CB8AC3E}">
        <p14:creationId xmlns:p14="http://schemas.microsoft.com/office/powerpoint/2010/main" val="41770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2EA52FF-0B36-443C-A4BF-5C326804619D}"/>
              </a:ext>
            </a:extLst>
          </p:cNvPr>
          <p:cNvSpPr>
            <a:spLocks noGrp="1"/>
          </p:cNvSpPr>
          <p:nvPr>
            <p:ph type="body" sz="quarter" idx="11"/>
          </p:nvPr>
        </p:nvSpPr>
        <p:spPr>
          <a:xfrm>
            <a:off x="7531767" y="926432"/>
            <a:ext cx="4030579" cy="655722"/>
          </a:xfrm>
        </p:spPr>
        <p:txBody>
          <a:bodyPr>
            <a:normAutofit/>
          </a:bodyPr>
          <a:lstStyle/>
          <a:p>
            <a:r>
              <a:rPr lang="nb-NO"/>
              <a:t>Instruksjoner</a:t>
            </a:r>
          </a:p>
        </p:txBody>
      </p:sp>
      <p:sp>
        <p:nvSpPr>
          <p:cNvPr id="4" name="Plassholder for tekst 3">
            <a:extLst>
              <a:ext uri="{FF2B5EF4-FFF2-40B4-BE49-F238E27FC236}">
                <a16:creationId xmlns:a16="http://schemas.microsoft.com/office/drawing/2014/main" id="{57A04B59-3751-4A1C-9E7F-DF485BEF92B4}"/>
              </a:ext>
            </a:extLst>
          </p:cNvPr>
          <p:cNvSpPr>
            <a:spLocks noGrp="1"/>
          </p:cNvSpPr>
          <p:nvPr>
            <p:ph type="body" sz="quarter" idx="12"/>
          </p:nvPr>
        </p:nvSpPr>
        <p:spPr>
          <a:xfrm>
            <a:off x="7531100" y="1985963"/>
            <a:ext cx="4030663" cy="3614737"/>
          </a:xfrm>
        </p:spPr>
        <p:txBody>
          <a:bodyPr lIns="91440" tIns="45720" rIns="91440" bIns="45720" anchor="t">
            <a:normAutofit/>
          </a:bodyPr>
          <a:lstStyle/>
          <a:p>
            <a:pPr>
              <a:lnSpc>
                <a:spcPct val="150000"/>
              </a:lnSpc>
            </a:pPr>
            <a:r>
              <a:rPr lang="nb-NO" dirty="0"/>
              <a:t>Les rollekortet nøye</a:t>
            </a:r>
          </a:p>
          <a:p>
            <a:pPr>
              <a:lnSpc>
                <a:spcPct val="150000"/>
              </a:lnSpc>
            </a:pPr>
            <a:r>
              <a:rPr lang="nb-NO" dirty="0"/>
              <a:t>Gjenfortell innholdet til hverandre. </a:t>
            </a:r>
          </a:p>
          <a:p>
            <a:pPr>
              <a:lnSpc>
                <a:spcPct val="150000"/>
              </a:lnSpc>
            </a:pPr>
            <a:r>
              <a:rPr lang="nb-NO" dirty="0"/>
              <a:t>Bli enige i gruppa om hvordan dere vil jobbe under forhandlingene </a:t>
            </a:r>
          </a:p>
        </p:txBody>
      </p:sp>
      <p:pic>
        <p:nvPicPr>
          <p:cNvPr id="6" name="Plassholder for bilde 7">
            <a:extLst>
              <a:ext uri="{FF2B5EF4-FFF2-40B4-BE49-F238E27FC236}">
                <a16:creationId xmlns:a16="http://schemas.microsoft.com/office/drawing/2014/main" id="{95D0F4B9-C96F-7184-1F44-353F3AAC050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val="0"/>
              </a:ext>
            </a:extLst>
          </a:blip>
          <a:srcRect/>
          <a:stretch>
            <a:fillRect/>
          </a:stretch>
        </p:blipFill>
        <p:spPr>
          <a:xfrm>
            <a:off x="0" y="0"/>
            <a:ext cx="6858000" cy="6858000"/>
          </a:xfrm>
          <a:prstGeom prst="rect">
            <a:avLst/>
          </a:prstGeom>
        </p:spPr>
      </p:pic>
    </p:spTree>
    <p:extLst>
      <p:ext uri="{BB962C8B-B14F-4D97-AF65-F5344CB8AC3E}">
        <p14:creationId xmlns:p14="http://schemas.microsoft.com/office/powerpoint/2010/main" val="275633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FN-sambandets fargepalett">
      <a:dk1>
        <a:srgbClr val="333333"/>
      </a:dk1>
      <a:lt1>
        <a:sysClr val="window" lastClr="FFFFFF"/>
      </a:lt1>
      <a:dk2>
        <a:srgbClr val="333333"/>
      </a:dk2>
      <a:lt2>
        <a:srgbClr val="FFFFFF"/>
      </a:lt2>
      <a:accent1>
        <a:srgbClr val="FF3A21"/>
      </a:accent1>
      <a:accent2>
        <a:srgbClr val="FCC30B"/>
      </a:accent2>
      <a:accent3>
        <a:srgbClr val="56C02B"/>
      </a:accent3>
      <a:accent4>
        <a:srgbClr val="005EB8"/>
      </a:accent4>
      <a:accent5>
        <a:srgbClr val="0A97D9"/>
      </a:accent5>
      <a:accent6>
        <a:srgbClr val="333333"/>
      </a:accent6>
      <a:hlink>
        <a:srgbClr val="005EB8"/>
      </a:hlink>
      <a:folHlink>
        <a:srgbClr val="005EB8"/>
      </a:folHlink>
    </a:clrScheme>
    <a:fontScheme name="FN-sambandet">
      <a:majorFont>
        <a:latin typeface="Lora bold"/>
        <a:ea typeface=""/>
        <a:cs typeface=""/>
      </a:majorFont>
      <a:minorFont>
        <a:latin typeface="Lo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N-sambandets powerpointmal" id="{490E5A54-D303-4D73-8E90-1D21BE337240}" vid="{863C50DB-15BC-425F-89BC-92220FBF5F1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06a8287-8c8d-48f8-ba30-f1a2a85a0a65"/>
    <lcf76f155ced4ddcb4097134ff3c332f xmlns="df8a053a-3274-4f38-ab2f-5c76845b3450">
      <Terms xmlns="http://schemas.microsoft.com/office/infopath/2007/PartnerControls"/>
    </lcf76f155ced4ddcb4097134ff3c332f>
    <Merknad xmlns="df8a053a-3274-4f38-ab2f-5c76845b345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5BE3609B7071547BD27CD2A41B51CCA" ma:contentTypeVersion="18" ma:contentTypeDescription="Create a new document." ma:contentTypeScope="" ma:versionID="7f577e49c8a435fe54422ad58dfcd737">
  <xsd:schema xmlns:xsd="http://www.w3.org/2001/XMLSchema" xmlns:xs="http://www.w3.org/2001/XMLSchema" xmlns:p="http://schemas.microsoft.com/office/2006/metadata/properties" xmlns:ns2="df8a053a-3274-4f38-ab2f-5c76845b3450" xmlns:ns3="606a8287-8c8d-48f8-ba30-f1a2a85a0a65" targetNamespace="http://schemas.microsoft.com/office/2006/metadata/properties" ma:root="true" ma:fieldsID="e990fb3fdb900537879ea5df57d6a475" ns2:_="" ns3:_="">
    <xsd:import namespace="df8a053a-3274-4f38-ab2f-5c76845b3450"/>
    <xsd:import namespace="606a8287-8c8d-48f8-ba30-f1a2a85a0a6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rknad"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8a053a-3274-4f38-ab2f-5c76845b34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rknad" ma:index="20" nillable="true" ma:displayName="Merknad" ma:description="Info" ma:format="Dropdown" ma:internalName="Merknad">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eda587c-627b-4f1d-b698-be660be3f5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6a8287-8c8d-48f8-ba30-f1a2a85a0a6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a5a39131-cebc-468a-8fcd-b4578f65a1c1}" ma:internalName="TaxCatchAll" ma:showField="CatchAllData" ma:web="606a8287-8c8d-48f8-ba30-f1a2a85a0a6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6783C5-BDDB-4924-A20D-46E3CE297BFD}">
  <ds:schemaRefs>
    <ds:schemaRef ds:uri="http://purl.org/dc/terms/"/>
    <ds:schemaRef ds:uri="http://www.w3.org/XML/1998/namespace"/>
    <ds:schemaRef ds:uri="df8a053a-3274-4f38-ab2f-5c76845b3450"/>
    <ds:schemaRef ds:uri="http://schemas.openxmlformats.org/package/2006/metadata/core-properties"/>
    <ds:schemaRef ds:uri="http://schemas.microsoft.com/office/2006/documentManagement/types"/>
    <ds:schemaRef ds:uri="606a8287-8c8d-48f8-ba30-f1a2a85a0a65"/>
    <ds:schemaRef ds:uri="http://schemas.microsoft.com/office/2006/metadata/properties"/>
    <ds:schemaRef ds:uri="http://schemas.microsoft.com/office/infopath/2007/PartnerControls"/>
    <ds:schemaRef ds:uri="http://purl.org/dc/dcmitype/"/>
    <ds:schemaRef ds:uri="http://purl.org/dc/elements/1.1/"/>
  </ds:schemaRefs>
</ds:datastoreItem>
</file>

<file path=customXml/itemProps2.xml><?xml version="1.0" encoding="utf-8"?>
<ds:datastoreItem xmlns:ds="http://schemas.openxmlformats.org/officeDocument/2006/customXml" ds:itemID="{4E5CE697-EE5D-48EC-999A-FE79E06AF2C0}">
  <ds:schemaRefs>
    <ds:schemaRef ds:uri="http://schemas.microsoft.com/sharepoint/v3/contenttype/forms"/>
  </ds:schemaRefs>
</ds:datastoreItem>
</file>

<file path=customXml/itemProps3.xml><?xml version="1.0" encoding="utf-8"?>
<ds:datastoreItem xmlns:ds="http://schemas.openxmlformats.org/officeDocument/2006/customXml" ds:itemID="{51C2C9EB-A1EA-4642-8D4B-21CE53685DD4}">
  <ds:schemaRefs>
    <ds:schemaRef ds:uri="606a8287-8c8d-48f8-ba30-f1a2a85a0a65"/>
    <ds:schemaRef ds:uri="df8a053a-3274-4f38-ab2f-5c76845b34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1758</TotalTime>
  <Words>3287</Words>
  <Application>Microsoft Office PowerPoint</Application>
  <PresentationFormat>Widescreen</PresentationFormat>
  <Paragraphs>160</Paragraphs>
  <Slides>17</Slides>
  <Notes>17</Notes>
  <HiddenSlides>0</HiddenSlides>
  <MMClips>0</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17</vt:i4>
      </vt:variant>
    </vt:vector>
  </HeadingPairs>
  <TitlesOfParts>
    <vt:vector size="27" baseType="lpstr">
      <vt:lpstr>Arial</vt:lpstr>
      <vt:lpstr>Calibri</vt:lpstr>
      <vt:lpstr>Courier New</vt:lpstr>
      <vt:lpstr>Lora</vt:lpstr>
      <vt:lpstr>Lora bold</vt:lpstr>
      <vt:lpstr>Noto Serif</vt:lpstr>
      <vt:lpstr>Publico text</vt:lpstr>
      <vt:lpstr>Source Serif Pro</vt:lpstr>
      <vt:lpstr>WordVisi_MSFontService</vt:lpstr>
      <vt:lpstr>Office Theme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Kine Olsen</dc:creator>
  <cp:lastModifiedBy>Marcela Frugård</cp:lastModifiedBy>
  <cp:revision>36</cp:revision>
  <dcterms:created xsi:type="dcterms:W3CDTF">2020-05-12T12:15:44Z</dcterms:created>
  <dcterms:modified xsi:type="dcterms:W3CDTF">2023-11-26T21:47:33Z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0x01010065BE3609B7071547BD27CD2A41B51CCA</vt:lpwstr>
  </property>
  <property fmtid="{D5CDD505-2E9C-101B-9397-08002B2CF9AE}" pid="3" name="MediaServiceImageTags">
    <vt:lpwstr/>
  </property>
</Properties>
</file>