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0"/>
  </p:notesMasterIdLst>
  <p:sldIdLst>
    <p:sldId id="675" r:id="rId4"/>
    <p:sldId id="642" r:id="rId5"/>
    <p:sldId id="790" r:id="rId6"/>
    <p:sldId id="786" r:id="rId7"/>
    <p:sldId id="789" r:id="rId8"/>
    <p:sldId id="78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182110-B036-4D86-9972-7F483DA1CC85}" v="1" dt="2024-08-15T12:31:43.2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y Haugland  Dølvik" userId="0b371b88-4ae8-4e9c-a55f-d61fcf3b9fb5" providerId="ADAL" clId="{A3182110-B036-4D86-9972-7F483DA1CC85}"/>
    <pc:docChg chg="addSld delSld modSld">
      <pc:chgData name="Jenny Haugland  Dølvik" userId="0b371b88-4ae8-4e9c-a55f-d61fcf3b9fb5" providerId="ADAL" clId="{A3182110-B036-4D86-9972-7F483DA1CC85}" dt="2024-08-15T12:31:45.225" v="1" actId="47"/>
      <pc:docMkLst>
        <pc:docMk/>
      </pc:docMkLst>
      <pc:sldChg chg="del">
        <pc:chgData name="Jenny Haugland  Dølvik" userId="0b371b88-4ae8-4e9c-a55f-d61fcf3b9fb5" providerId="ADAL" clId="{A3182110-B036-4D86-9972-7F483DA1CC85}" dt="2024-08-15T12:31:45.225" v="1" actId="47"/>
        <pc:sldMkLst>
          <pc:docMk/>
          <pc:sldMk cId="4253124984" sldId="256"/>
        </pc:sldMkLst>
      </pc:sldChg>
      <pc:sldChg chg="add">
        <pc:chgData name="Jenny Haugland  Dølvik" userId="0b371b88-4ae8-4e9c-a55f-d61fcf3b9fb5" providerId="ADAL" clId="{A3182110-B036-4D86-9972-7F483DA1CC85}" dt="2024-08-15T12:31:43.250" v="0"/>
        <pc:sldMkLst>
          <pc:docMk/>
          <pc:sldMk cId="2065495554" sldId="642"/>
        </pc:sldMkLst>
      </pc:sldChg>
      <pc:sldChg chg="add">
        <pc:chgData name="Jenny Haugland  Dølvik" userId="0b371b88-4ae8-4e9c-a55f-d61fcf3b9fb5" providerId="ADAL" clId="{A3182110-B036-4D86-9972-7F483DA1CC85}" dt="2024-08-15T12:31:43.250" v="0"/>
        <pc:sldMkLst>
          <pc:docMk/>
          <pc:sldMk cId="2654790393" sldId="675"/>
        </pc:sldMkLst>
      </pc:sldChg>
      <pc:sldChg chg="add">
        <pc:chgData name="Jenny Haugland  Dølvik" userId="0b371b88-4ae8-4e9c-a55f-d61fcf3b9fb5" providerId="ADAL" clId="{A3182110-B036-4D86-9972-7F483DA1CC85}" dt="2024-08-15T12:31:43.250" v="0"/>
        <pc:sldMkLst>
          <pc:docMk/>
          <pc:sldMk cId="2087558643" sldId="786"/>
        </pc:sldMkLst>
      </pc:sldChg>
      <pc:sldChg chg="add">
        <pc:chgData name="Jenny Haugland  Dølvik" userId="0b371b88-4ae8-4e9c-a55f-d61fcf3b9fb5" providerId="ADAL" clId="{A3182110-B036-4D86-9972-7F483DA1CC85}" dt="2024-08-15T12:31:43.250" v="0"/>
        <pc:sldMkLst>
          <pc:docMk/>
          <pc:sldMk cId="237779879" sldId="787"/>
        </pc:sldMkLst>
      </pc:sldChg>
      <pc:sldChg chg="add">
        <pc:chgData name="Jenny Haugland  Dølvik" userId="0b371b88-4ae8-4e9c-a55f-d61fcf3b9fb5" providerId="ADAL" clId="{A3182110-B036-4D86-9972-7F483DA1CC85}" dt="2024-08-15T12:31:43.250" v="0"/>
        <pc:sldMkLst>
          <pc:docMk/>
          <pc:sldMk cId="3094636725" sldId="789"/>
        </pc:sldMkLst>
      </pc:sldChg>
      <pc:sldChg chg="add">
        <pc:chgData name="Jenny Haugland  Dølvik" userId="0b371b88-4ae8-4e9c-a55f-d61fcf3b9fb5" providerId="ADAL" clId="{A3182110-B036-4D86-9972-7F483DA1CC85}" dt="2024-08-15T12:31:43.250" v="0"/>
        <pc:sldMkLst>
          <pc:docMk/>
          <pc:sldMk cId="3316940696" sldId="79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53E79-6D6B-4DDA-8A50-8883AE2771F3}" type="datetimeFigureOut">
              <a:rPr lang="nb-NO" smtClean="0"/>
              <a:t>15.08.2024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78996-3A41-46C0-9E43-0C3B390D67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8734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Jeg tenker vi starter med å teste ut alle svaralternativene.</a:t>
            </a:r>
          </a:p>
          <a:p>
            <a:endParaRPr lang="nb-NO"/>
          </a:p>
          <a:p>
            <a:r>
              <a:rPr lang="nb-NO" i="1"/>
              <a:t>Oppfordr elevene til å leve seg godt inn i alle alternativene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3AA58-E4F7-4A59-92F3-786291368065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4782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Rett svar C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3AA58-E4F7-4A59-92F3-786291368065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1573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Rett svar C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3AA58-E4F7-4A59-92F3-786291368065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0648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Rett svar C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3AA58-E4F7-4A59-92F3-786291368065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8944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Rett svar C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3AA58-E4F7-4A59-92F3-786291368065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2457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Rett svar C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3AA58-E4F7-4A59-92F3-786291368065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8799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C678E28-9C29-47E6-9773-E46E34E8C9A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090736" cy="3435016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00CBBBA2-F8E4-46B8-BB17-F0295FD8929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03269" y="0"/>
            <a:ext cx="4088731" cy="3435016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555F63CC-6DD9-48A6-AEDD-23D0BE41E1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90737" y="3435016"/>
            <a:ext cx="4012532" cy="3435016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11" name="Text Placeholder 14">
            <a:extLst>
              <a:ext uri="{FF2B5EF4-FFF2-40B4-BE49-F238E27FC236}">
                <a16:creationId xmlns:a16="http://schemas.microsoft.com/office/drawing/2014/main" id="{A39007CE-58DF-42F4-B97D-EECFFA55836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514056" y="1524627"/>
            <a:ext cx="3163887" cy="74332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Text Placeholder 14">
            <a:extLst>
              <a:ext uri="{FF2B5EF4-FFF2-40B4-BE49-F238E27FC236}">
                <a16:creationId xmlns:a16="http://schemas.microsoft.com/office/drawing/2014/main" id="{782145FD-A394-4901-9AA5-E47F02895A4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63426" y="4962274"/>
            <a:ext cx="3163887" cy="7527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E886A5-3838-4E0A-B4EC-67585D755A0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565690" y="4959642"/>
            <a:ext cx="3163887" cy="7553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81817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>
          <p15:clr>
            <a:srgbClr val="FBAE40"/>
          </p15:clr>
        </p15:guide>
        <p15:guide id="4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FE7C62-9FD9-49BE-8935-A7552287F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31520"/>
            <a:ext cx="12192000" cy="782384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C9495F82-BFB6-4CDB-BCD8-22F3694E88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1213" y="2073275"/>
            <a:ext cx="1951037" cy="194945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5" name="Plassholder for bilde 3">
            <a:extLst>
              <a:ext uri="{FF2B5EF4-FFF2-40B4-BE49-F238E27FC236}">
                <a16:creationId xmlns:a16="http://schemas.microsoft.com/office/drawing/2014/main" id="{D192C022-9F42-459A-AE25-B0D564514E9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542221" y="2073275"/>
            <a:ext cx="1951037" cy="194945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6" name="Plassholder for bilde 3">
            <a:extLst>
              <a:ext uri="{FF2B5EF4-FFF2-40B4-BE49-F238E27FC236}">
                <a16:creationId xmlns:a16="http://schemas.microsoft.com/office/drawing/2014/main" id="{05447ED3-D045-45BE-ADE6-A93D51D2595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73229" y="2073275"/>
            <a:ext cx="1951037" cy="194945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7" name="Plassholder for bilde 3">
            <a:extLst>
              <a:ext uri="{FF2B5EF4-FFF2-40B4-BE49-F238E27FC236}">
                <a16:creationId xmlns:a16="http://schemas.microsoft.com/office/drawing/2014/main" id="{AFE6CC3A-FC48-4717-9F52-22BEFCA16E0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04237" y="2073275"/>
            <a:ext cx="1951037" cy="194945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8" name="Plassholder for bilde 3">
            <a:extLst>
              <a:ext uri="{FF2B5EF4-FFF2-40B4-BE49-F238E27FC236}">
                <a16:creationId xmlns:a16="http://schemas.microsoft.com/office/drawing/2014/main" id="{5D865883-B5CA-48D7-9022-8CDD5DBDDE0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1213" y="4543425"/>
            <a:ext cx="1951037" cy="194945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9" name="Plassholder for bilde 3">
            <a:extLst>
              <a:ext uri="{FF2B5EF4-FFF2-40B4-BE49-F238E27FC236}">
                <a16:creationId xmlns:a16="http://schemas.microsoft.com/office/drawing/2014/main" id="{F893FBDC-2AB6-4544-9A17-49DBC99F5E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42221" y="4543425"/>
            <a:ext cx="1951037" cy="194945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10" name="Plassholder for bilde 3">
            <a:extLst>
              <a:ext uri="{FF2B5EF4-FFF2-40B4-BE49-F238E27FC236}">
                <a16:creationId xmlns:a16="http://schemas.microsoft.com/office/drawing/2014/main" id="{03B59232-B908-49B4-AF00-A76F2DBC1FC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73229" y="4543425"/>
            <a:ext cx="1951037" cy="194945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11" name="Plassholder for bilde 3">
            <a:extLst>
              <a:ext uri="{FF2B5EF4-FFF2-40B4-BE49-F238E27FC236}">
                <a16:creationId xmlns:a16="http://schemas.microsoft.com/office/drawing/2014/main" id="{4D452D32-B449-45C6-B206-3D2C7B0B474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004237" y="4543425"/>
            <a:ext cx="1951037" cy="194945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92141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lassholder for bilde 10">
            <a:extLst>
              <a:ext uri="{FF2B5EF4-FFF2-40B4-BE49-F238E27FC236}">
                <a16:creationId xmlns:a16="http://schemas.microsoft.com/office/drawing/2014/main" id="{B553E6BD-80CC-64B3-1A62-70A960B15BB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07" r="16507"/>
          <a:stretch>
            <a:fillRect/>
          </a:stretch>
        </p:blipFill>
        <p:spPr>
          <a:xfrm>
            <a:off x="405758" y="29909"/>
            <a:ext cx="4090736" cy="3435016"/>
          </a:xfrm>
        </p:spPr>
      </p:pic>
      <p:pic>
        <p:nvPicPr>
          <p:cNvPr id="19" name="Plassholder for bilde 18">
            <a:extLst>
              <a:ext uri="{FF2B5EF4-FFF2-40B4-BE49-F238E27FC236}">
                <a16:creationId xmlns:a16="http://schemas.microsoft.com/office/drawing/2014/main" id="{0A8DB00D-586B-C46F-30C4-A3162909570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51" t="13466" r="30380" b="17161"/>
          <a:stretch/>
        </p:blipFill>
        <p:spPr>
          <a:xfrm>
            <a:off x="7969207" y="-12032"/>
            <a:ext cx="3282993" cy="3441032"/>
          </a:xfrm>
        </p:spPr>
      </p:pic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DB2DA7C2-8844-7F04-4C89-B0CA7CF32A8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747332" y="3720503"/>
            <a:ext cx="3221875" cy="1530642"/>
          </a:xfrm>
        </p:spPr>
        <p:txBody>
          <a:bodyPr>
            <a:noAutofit/>
          </a:bodyPr>
          <a:lstStyle/>
          <a:p>
            <a:r>
              <a:rPr lang="nb-NO" sz="14000">
                <a:solidFill>
                  <a:schemeClr val="accent2">
                    <a:lumMod val="60000"/>
                    <a:lumOff val="40000"/>
                  </a:schemeClr>
                </a:solidFill>
              </a:rPr>
              <a:t>B</a:t>
            </a:r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CA549AE7-93E4-A15B-8C3D-29BC09A8708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100916" y="3720503"/>
            <a:ext cx="2985304" cy="1530642"/>
          </a:xfrm>
        </p:spPr>
        <p:txBody>
          <a:bodyPr>
            <a:noAutofit/>
          </a:bodyPr>
          <a:lstStyle/>
          <a:p>
            <a:r>
              <a:rPr lang="nb-NO" sz="14000">
                <a:solidFill>
                  <a:srgbClr val="00B050"/>
                </a:solidFill>
              </a:rPr>
              <a:t>A</a:t>
            </a:r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707A66E7-F576-D19F-4D34-5812DFDE0DD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105779" y="3723527"/>
            <a:ext cx="3355141" cy="1527618"/>
          </a:xfrm>
        </p:spPr>
        <p:txBody>
          <a:bodyPr>
            <a:noAutofit/>
          </a:bodyPr>
          <a:lstStyle/>
          <a:p>
            <a:r>
              <a:rPr lang="nb-NO" sz="14000">
                <a:solidFill>
                  <a:srgbClr val="FF0000"/>
                </a:solidFill>
              </a:rPr>
              <a:t>C</a:t>
            </a:r>
          </a:p>
        </p:txBody>
      </p:sp>
      <p:pic>
        <p:nvPicPr>
          <p:cNvPr id="17" name="Plassholder for bilde 16">
            <a:extLst>
              <a:ext uri="{FF2B5EF4-FFF2-40B4-BE49-F238E27FC236}">
                <a16:creationId xmlns:a16="http://schemas.microsoft.com/office/drawing/2014/main" id="{DB8ABBC4-EF72-B7E9-2F21-F07271F4A3E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7" t="12885" r="17157"/>
          <a:stretch/>
        </p:blipFill>
        <p:spPr>
          <a:xfrm>
            <a:off x="4086220" y="217713"/>
            <a:ext cx="4019559" cy="2997649"/>
          </a:xfrm>
        </p:spPr>
      </p:pic>
    </p:spTree>
    <p:extLst>
      <p:ext uri="{BB962C8B-B14F-4D97-AF65-F5344CB8AC3E}">
        <p14:creationId xmlns:p14="http://schemas.microsoft.com/office/powerpoint/2010/main" val="2654790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01A4F2-9191-E0F5-C949-575039654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731520"/>
            <a:ext cx="11830050" cy="1307906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nb-NO" sz="4400" b="1" i="0" u="none" strike="noStrike" kern="1200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Roboto"/>
                <a:ea typeface="Roboto Black"/>
                <a:cs typeface="Roboto Black"/>
              </a:rPr>
              <a:t>Hva er sikkerhetsrådet?</a:t>
            </a:r>
            <a:br>
              <a:rPr kumimoji="0" lang="nb-NO" sz="4400" b="0" i="0" u="none" strike="noStrike" kern="1200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Roboto"/>
                <a:ea typeface="Roboto"/>
                <a:cs typeface="Roboto"/>
              </a:rPr>
            </a:br>
            <a:endParaRPr lang="nb-NO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F711E4-3AAE-A42F-4CAC-26A77FB67048}"/>
              </a:ext>
            </a:extLst>
          </p:cNvPr>
          <p:cNvSpPr txBox="1"/>
          <p:nvPr/>
        </p:nvSpPr>
        <p:spPr>
          <a:xfrm>
            <a:off x="1140124" y="2574469"/>
            <a:ext cx="557817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92D050"/>
                </a:solidFill>
                <a:latin typeface="Roboto"/>
                <a:ea typeface="Roboto"/>
                <a:cs typeface="Calibri"/>
              </a:rPr>
              <a:t>A)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Roboto"/>
                <a:ea typeface="Roboto"/>
                <a:cs typeface="Calibri"/>
              </a:rPr>
              <a:t> </a:t>
            </a:r>
            <a:r>
              <a:rPr lang="en-US" sz="3000" dirty="0"/>
              <a:t>Det </a:t>
            </a:r>
            <a:r>
              <a:rPr lang="en-US" sz="3000" dirty="0" err="1"/>
              <a:t>mektigste</a:t>
            </a:r>
            <a:r>
              <a:rPr lang="en-US" sz="3000" dirty="0"/>
              <a:t> </a:t>
            </a:r>
            <a:r>
              <a:rPr lang="en-US" sz="3000" dirty="0" err="1"/>
              <a:t>organet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FN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9C94D4-9CAD-D902-F3EE-3B3B1B0C8D78}"/>
              </a:ext>
            </a:extLst>
          </p:cNvPr>
          <p:cNvSpPr txBox="1"/>
          <p:nvPr/>
        </p:nvSpPr>
        <p:spPr>
          <a:xfrm>
            <a:off x="1140124" y="4056093"/>
            <a:ext cx="6886276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B) </a:t>
            </a:r>
            <a:r>
              <a:rPr lang="en-US" sz="3000" dirty="0"/>
              <a:t>Der alle </a:t>
            </a:r>
            <a:r>
              <a:rPr lang="en-US" sz="3000" dirty="0" err="1"/>
              <a:t>landene</a:t>
            </a:r>
            <a:r>
              <a:rPr lang="en-US" sz="3000" dirty="0"/>
              <a:t> I FN </a:t>
            </a:r>
            <a:r>
              <a:rPr lang="en-US" sz="3000" dirty="0" err="1"/>
              <a:t>møtes</a:t>
            </a:r>
            <a:endParaRPr lang="en-US" sz="3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DB7434-C7AF-E642-B50E-B2AE370C576A}"/>
              </a:ext>
            </a:extLst>
          </p:cNvPr>
          <p:cNvSpPr txBox="1"/>
          <p:nvPr/>
        </p:nvSpPr>
        <p:spPr>
          <a:xfrm>
            <a:off x="1140124" y="5537717"/>
            <a:ext cx="4550674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C)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En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sikker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plass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Roboto"/>
              <a:cs typeface="Roboto"/>
            </a:endParaRP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A5658DD6-EA97-AE03-C53F-75F20E2B0D0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52" r="15697"/>
          <a:stretch/>
        </p:blipFill>
        <p:spPr>
          <a:xfrm>
            <a:off x="9516664" y="3479652"/>
            <a:ext cx="1765300" cy="1574912"/>
          </a:xfrm>
          <a:prstGeom prst="rect">
            <a:avLst/>
          </a:prstGeom>
        </p:spPr>
      </p:pic>
      <p:pic>
        <p:nvPicPr>
          <p:cNvPr id="19" name="Bilde 18">
            <a:extLst>
              <a:ext uri="{FF2B5EF4-FFF2-40B4-BE49-F238E27FC236}">
                <a16:creationId xmlns:a16="http://schemas.microsoft.com/office/drawing/2014/main" id="{28C78CBD-20CA-ACC7-53C7-E1D1B2E4160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87" r="25880" b="13725"/>
          <a:stretch/>
        </p:blipFill>
        <p:spPr>
          <a:xfrm>
            <a:off x="9503673" y="2062489"/>
            <a:ext cx="1765300" cy="1726082"/>
          </a:xfrm>
          <a:prstGeom prst="rect">
            <a:avLst/>
          </a:prstGeom>
        </p:spPr>
      </p:pic>
      <p:pic>
        <p:nvPicPr>
          <p:cNvPr id="21" name="Bilde 20">
            <a:extLst>
              <a:ext uri="{FF2B5EF4-FFF2-40B4-BE49-F238E27FC236}">
                <a16:creationId xmlns:a16="http://schemas.microsoft.com/office/drawing/2014/main" id="{66F8A1CC-C197-01CB-87AE-70B4FACAD8F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78" t="22262" r="34374" b="28704"/>
          <a:stretch/>
        </p:blipFill>
        <p:spPr>
          <a:xfrm>
            <a:off x="9687532" y="5054564"/>
            <a:ext cx="1435100" cy="156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495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01A4F2-9191-E0F5-C949-575039654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731520"/>
            <a:ext cx="11830050" cy="1307906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nb-NO" sz="4400" b="1" i="0" u="none" strike="noStrike" kern="1200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Roboto"/>
                <a:ea typeface="Roboto Black"/>
                <a:cs typeface="Roboto Black"/>
              </a:rPr>
              <a:t>Hvor mange land sitter i sikkerhetsrådet?</a:t>
            </a:r>
            <a:br>
              <a:rPr kumimoji="0" lang="nb-NO" sz="4400" b="0" i="0" u="none" strike="noStrike" kern="1200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Roboto"/>
                <a:ea typeface="Roboto"/>
                <a:cs typeface="Roboto"/>
              </a:rPr>
            </a:br>
            <a:endParaRPr lang="nb-NO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F711E4-3AAE-A42F-4CAC-26A77FB67048}"/>
              </a:ext>
            </a:extLst>
          </p:cNvPr>
          <p:cNvSpPr txBox="1"/>
          <p:nvPr/>
        </p:nvSpPr>
        <p:spPr>
          <a:xfrm>
            <a:off x="1140124" y="2574469"/>
            <a:ext cx="557817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92D050"/>
                </a:solidFill>
                <a:latin typeface="Roboto"/>
                <a:ea typeface="Roboto"/>
                <a:cs typeface="Calibri"/>
              </a:rPr>
              <a:t>A)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Roboto"/>
                <a:ea typeface="Roboto"/>
                <a:cs typeface="Calibri"/>
              </a:rPr>
              <a:t> </a:t>
            </a:r>
            <a:r>
              <a:rPr lang="en-US" sz="3000" dirty="0"/>
              <a:t>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9C94D4-9CAD-D902-F3EE-3B3B1B0C8D78}"/>
              </a:ext>
            </a:extLst>
          </p:cNvPr>
          <p:cNvSpPr txBox="1"/>
          <p:nvPr/>
        </p:nvSpPr>
        <p:spPr>
          <a:xfrm>
            <a:off x="1140124" y="4056093"/>
            <a:ext cx="5138467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B) </a:t>
            </a:r>
            <a:r>
              <a:rPr lang="en-US" sz="3000" dirty="0"/>
              <a:t>10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DB7434-C7AF-E642-B50E-B2AE370C576A}"/>
              </a:ext>
            </a:extLst>
          </p:cNvPr>
          <p:cNvSpPr txBox="1"/>
          <p:nvPr/>
        </p:nvSpPr>
        <p:spPr>
          <a:xfrm>
            <a:off x="1140124" y="5537717"/>
            <a:ext cx="4550674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C)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15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Roboto"/>
              <a:cs typeface="Roboto"/>
            </a:endParaRP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A5658DD6-EA97-AE03-C53F-75F20E2B0D0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52" r="15697"/>
          <a:stretch/>
        </p:blipFill>
        <p:spPr>
          <a:xfrm>
            <a:off x="9516664" y="3479652"/>
            <a:ext cx="1765300" cy="1574912"/>
          </a:xfrm>
          <a:prstGeom prst="rect">
            <a:avLst/>
          </a:prstGeom>
        </p:spPr>
      </p:pic>
      <p:pic>
        <p:nvPicPr>
          <p:cNvPr id="19" name="Bilde 18">
            <a:extLst>
              <a:ext uri="{FF2B5EF4-FFF2-40B4-BE49-F238E27FC236}">
                <a16:creationId xmlns:a16="http://schemas.microsoft.com/office/drawing/2014/main" id="{28C78CBD-20CA-ACC7-53C7-E1D1B2E4160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87" r="25880" b="13725"/>
          <a:stretch/>
        </p:blipFill>
        <p:spPr>
          <a:xfrm>
            <a:off x="9503673" y="2062489"/>
            <a:ext cx="1765300" cy="1726082"/>
          </a:xfrm>
          <a:prstGeom prst="rect">
            <a:avLst/>
          </a:prstGeom>
        </p:spPr>
      </p:pic>
      <p:pic>
        <p:nvPicPr>
          <p:cNvPr id="21" name="Bilde 20">
            <a:extLst>
              <a:ext uri="{FF2B5EF4-FFF2-40B4-BE49-F238E27FC236}">
                <a16:creationId xmlns:a16="http://schemas.microsoft.com/office/drawing/2014/main" id="{66F8A1CC-C197-01CB-87AE-70B4FACAD8F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78" t="22262" r="34374" b="28704"/>
          <a:stretch/>
        </p:blipFill>
        <p:spPr>
          <a:xfrm>
            <a:off x="9687532" y="5054564"/>
            <a:ext cx="1435100" cy="156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940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01A4F2-9191-E0F5-C949-575039654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731520"/>
            <a:ext cx="11830050" cy="1307906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nb-NO" sz="4400" b="1" i="0" u="none" strike="noStrike" kern="1200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Roboto"/>
                <a:ea typeface="Roboto Black"/>
                <a:cs typeface="Roboto Black"/>
              </a:rPr>
              <a:t>Suverenitetsprinsippet?</a:t>
            </a:r>
            <a:br>
              <a:rPr kumimoji="0" lang="nb-NO" sz="4400" b="0" i="0" u="none" strike="noStrike" kern="1200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Roboto"/>
                <a:ea typeface="Roboto"/>
                <a:cs typeface="Roboto"/>
              </a:rPr>
            </a:br>
            <a:endParaRPr lang="nb-NO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F711E4-3AAE-A42F-4CAC-26A77FB67048}"/>
              </a:ext>
            </a:extLst>
          </p:cNvPr>
          <p:cNvSpPr txBox="1"/>
          <p:nvPr/>
        </p:nvSpPr>
        <p:spPr>
          <a:xfrm>
            <a:off x="1140124" y="2574469"/>
            <a:ext cx="837654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92D050"/>
                </a:solidFill>
                <a:latin typeface="Roboto"/>
                <a:ea typeface="Roboto"/>
                <a:cs typeface="Calibri"/>
              </a:rPr>
              <a:t>A)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Roboto"/>
                <a:ea typeface="Roboto"/>
                <a:cs typeface="Calibri"/>
              </a:rPr>
              <a:t> </a:t>
            </a:r>
            <a:r>
              <a:rPr lang="en-US" sz="3000" dirty="0"/>
              <a:t>Alle </a:t>
            </a:r>
            <a:r>
              <a:rPr lang="en-US" sz="3000" dirty="0" err="1"/>
              <a:t>mennesker</a:t>
            </a:r>
            <a:r>
              <a:rPr lang="en-US" sz="3000" dirty="0"/>
              <a:t> </a:t>
            </a:r>
            <a:r>
              <a:rPr lang="en-US" sz="3000" dirty="0" err="1"/>
              <a:t>skal</a:t>
            </a:r>
            <a:r>
              <a:rPr lang="en-US" sz="3000" dirty="0"/>
              <a:t> </a:t>
            </a:r>
            <a:r>
              <a:rPr lang="en-US" sz="3000" dirty="0" err="1"/>
              <a:t>få</a:t>
            </a:r>
            <a:r>
              <a:rPr lang="en-US" sz="3000" dirty="0"/>
              <a:t> </a:t>
            </a:r>
            <a:r>
              <a:rPr lang="en-US" sz="3000" dirty="0" err="1"/>
              <a:t>bestemme</a:t>
            </a:r>
            <a:r>
              <a:rPr lang="en-US" sz="3000" dirty="0"/>
              <a:t> over seg </a:t>
            </a:r>
            <a:r>
              <a:rPr lang="en-US" sz="3000" dirty="0" err="1"/>
              <a:t>selv</a:t>
            </a:r>
            <a:endParaRPr lang="en-US" sz="3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9C94D4-9CAD-D902-F3EE-3B3B1B0C8D78}"/>
              </a:ext>
            </a:extLst>
          </p:cNvPr>
          <p:cNvSpPr txBox="1"/>
          <p:nvPr/>
        </p:nvSpPr>
        <p:spPr>
          <a:xfrm>
            <a:off x="1140124" y="4056093"/>
            <a:ext cx="8547408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B) </a:t>
            </a:r>
            <a:r>
              <a:rPr lang="nb-NO" sz="3000" dirty="0"/>
              <a:t>Betyr at alle land skal bestemme over seg selv, og ikke bli styrt av andre når man ikke vil det.</a:t>
            </a:r>
            <a:endParaRPr lang="en-US" sz="3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DB7434-C7AF-E642-B50E-B2AE370C576A}"/>
              </a:ext>
            </a:extLst>
          </p:cNvPr>
          <p:cNvSpPr txBox="1"/>
          <p:nvPr/>
        </p:nvSpPr>
        <p:spPr>
          <a:xfrm>
            <a:off x="1140124" y="5537717"/>
            <a:ext cx="8090962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C)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Betyr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at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andre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land state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kan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bestemme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over deg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Roboto"/>
              <a:cs typeface="Roboto"/>
            </a:endParaRP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A5658DD6-EA97-AE03-C53F-75F20E2B0D0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52" r="15697"/>
          <a:stretch/>
        </p:blipFill>
        <p:spPr>
          <a:xfrm>
            <a:off x="9516664" y="3479652"/>
            <a:ext cx="1765300" cy="1574912"/>
          </a:xfrm>
          <a:prstGeom prst="rect">
            <a:avLst/>
          </a:prstGeom>
        </p:spPr>
      </p:pic>
      <p:pic>
        <p:nvPicPr>
          <p:cNvPr id="19" name="Bilde 18">
            <a:extLst>
              <a:ext uri="{FF2B5EF4-FFF2-40B4-BE49-F238E27FC236}">
                <a16:creationId xmlns:a16="http://schemas.microsoft.com/office/drawing/2014/main" id="{28C78CBD-20CA-ACC7-53C7-E1D1B2E4160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87" r="25880" b="13725"/>
          <a:stretch/>
        </p:blipFill>
        <p:spPr>
          <a:xfrm>
            <a:off x="9503673" y="2062489"/>
            <a:ext cx="1765300" cy="1726082"/>
          </a:xfrm>
          <a:prstGeom prst="rect">
            <a:avLst/>
          </a:prstGeom>
        </p:spPr>
      </p:pic>
      <p:pic>
        <p:nvPicPr>
          <p:cNvPr id="21" name="Bilde 20">
            <a:extLst>
              <a:ext uri="{FF2B5EF4-FFF2-40B4-BE49-F238E27FC236}">
                <a16:creationId xmlns:a16="http://schemas.microsoft.com/office/drawing/2014/main" id="{66F8A1CC-C197-01CB-87AE-70B4FACAD8F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78" t="22262" r="34374" b="28704"/>
          <a:stretch/>
        </p:blipFill>
        <p:spPr>
          <a:xfrm>
            <a:off x="9687532" y="5054564"/>
            <a:ext cx="1435100" cy="156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558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01A4F2-9191-E0F5-C949-575039654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731520"/>
            <a:ext cx="11830050" cy="1307906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nb-NO" sz="4400" b="1" i="0" u="none" strike="noStrike" kern="1200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Roboto"/>
                <a:ea typeface="Roboto Black"/>
                <a:cs typeface="Roboto Black"/>
              </a:rPr>
              <a:t>Menneskerettighetene?</a:t>
            </a:r>
            <a:br>
              <a:rPr kumimoji="0" lang="nb-NO" sz="4400" b="0" i="0" u="none" strike="noStrike" kern="1200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Roboto"/>
                <a:ea typeface="Roboto"/>
                <a:cs typeface="Roboto"/>
              </a:rPr>
            </a:br>
            <a:endParaRPr lang="nb-NO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F711E4-3AAE-A42F-4CAC-26A77FB67048}"/>
              </a:ext>
            </a:extLst>
          </p:cNvPr>
          <p:cNvSpPr txBox="1"/>
          <p:nvPr/>
        </p:nvSpPr>
        <p:spPr>
          <a:xfrm>
            <a:off x="1140124" y="2574469"/>
            <a:ext cx="8547408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92D050"/>
                </a:solidFill>
                <a:latin typeface="Roboto"/>
                <a:ea typeface="Roboto"/>
                <a:cs typeface="Calibri"/>
              </a:rPr>
              <a:t>A)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Roboto"/>
                <a:ea typeface="Roboto"/>
                <a:cs typeface="Calibri"/>
              </a:rPr>
              <a:t> </a:t>
            </a:r>
            <a:r>
              <a:rPr lang="en-US" sz="3000" dirty="0" err="1"/>
              <a:t>Betyr</a:t>
            </a:r>
            <a:r>
              <a:rPr lang="en-US" sz="3000" dirty="0"/>
              <a:t> at </a:t>
            </a:r>
            <a:r>
              <a:rPr lang="en-US" sz="3000" dirty="0" err="1"/>
              <a:t>noen</a:t>
            </a:r>
            <a:r>
              <a:rPr lang="en-US" sz="3000" dirty="0"/>
              <a:t> </a:t>
            </a:r>
            <a:r>
              <a:rPr lang="en-US" sz="3000" dirty="0" err="1"/>
              <a:t>mennesker</a:t>
            </a:r>
            <a:r>
              <a:rPr lang="en-US" sz="3000" dirty="0"/>
              <a:t> </a:t>
            </a:r>
            <a:r>
              <a:rPr lang="en-US" sz="3000" dirty="0" err="1"/>
              <a:t>kan</a:t>
            </a:r>
            <a:r>
              <a:rPr lang="en-US" sz="3000" dirty="0"/>
              <a:t> </a:t>
            </a:r>
            <a:r>
              <a:rPr lang="en-US" sz="3000" dirty="0" err="1"/>
              <a:t>bestemme</a:t>
            </a:r>
            <a:r>
              <a:rPr lang="en-US" sz="3000" dirty="0"/>
              <a:t> over </a:t>
            </a:r>
            <a:r>
              <a:rPr lang="en-US" sz="3000" dirty="0" err="1"/>
              <a:t>andre</a:t>
            </a:r>
            <a:r>
              <a:rPr lang="en-US" sz="3000" dirty="0"/>
              <a:t> </a:t>
            </a:r>
            <a:r>
              <a:rPr lang="en-US" sz="3000" dirty="0" err="1"/>
              <a:t>mennesker</a:t>
            </a:r>
            <a:endParaRPr lang="en-US" sz="3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9C94D4-9CAD-D902-F3EE-3B3B1B0C8D78}"/>
              </a:ext>
            </a:extLst>
          </p:cNvPr>
          <p:cNvSpPr txBox="1"/>
          <p:nvPr/>
        </p:nvSpPr>
        <p:spPr>
          <a:xfrm>
            <a:off x="1140124" y="4056093"/>
            <a:ext cx="8700562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B) </a:t>
            </a:r>
            <a:r>
              <a:rPr lang="en-US" sz="3000" dirty="0" err="1"/>
              <a:t>Betyr</a:t>
            </a:r>
            <a:r>
              <a:rPr lang="en-US" sz="3000" dirty="0"/>
              <a:t> at alle </a:t>
            </a:r>
            <a:r>
              <a:rPr lang="en-US" sz="3000" dirty="0" err="1"/>
              <a:t>mennesker</a:t>
            </a:r>
            <a:r>
              <a:rPr lang="en-US" sz="3000" dirty="0"/>
              <a:t> </a:t>
            </a:r>
            <a:r>
              <a:rPr lang="en-US" sz="3000" dirty="0" err="1"/>
              <a:t>skal</a:t>
            </a:r>
            <a:r>
              <a:rPr lang="en-US" sz="3000" dirty="0"/>
              <a:t> </a:t>
            </a:r>
            <a:r>
              <a:rPr lang="en-US" sz="3000" dirty="0" err="1"/>
              <a:t>få</a:t>
            </a:r>
            <a:r>
              <a:rPr lang="en-US" sz="3000" dirty="0"/>
              <a:t> </a:t>
            </a:r>
            <a:r>
              <a:rPr lang="en-US" sz="3000" dirty="0" err="1"/>
              <a:t>bestemme</a:t>
            </a:r>
            <a:r>
              <a:rPr lang="en-US" sz="3000" dirty="0"/>
              <a:t> over seg </a:t>
            </a:r>
            <a:r>
              <a:rPr lang="en-US" sz="3000" dirty="0" err="1"/>
              <a:t>selv</a:t>
            </a:r>
            <a:endParaRPr lang="en-US" sz="3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DB7434-C7AF-E642-B50E-B2AE370C576A}"/>
              </a:ext>
            </a:extLst>
          </p:cNvPr>
          <p:cNvSpPr txBox="1"/>
          <p:nvPr/>
        </p:nvSpPr>
        <p:spPr>
          <a:xfrm>
            <a:off x="1140124" y="5537717"/>
            <a:ext cx="9106962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C) </a:t>
            </a:r>
            <a:r>
              <a:rPr lang="nb-NO" sz="3000" dirty="0"/>
              <a:t>Rettigheter alle har, uansett kjønn, alder, religion, legning eller nasjonalitet.</a:t>
            </a:r>
            <a:endParaRPr lang="en-US" sz="3000" dirty="0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A5658DD6-EA97-AE03-C53F-75F20E2B0D0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52" r="15697"/>
          <a:stretch/>
        </p:blipFill>
        <p:spPr>
          <a:xfrm>
            <a:off x="9516664" y="3479652"/>
            <a:ext cx="1765300" cy="1574912"/>
          </a:xfrm>
          <a:prstGeom prst="rect">
            <a:avLst/>
          </a:prstGeom>
        </p:spPr>
      </p:pic>
      <p:pic>
        <p:nvPicPr>
          <p:cNvPr id="19" name="Bilde 18">
            <a:extLst>
              <a:ext uri="{FF2B5EF4-FFF2-40B4-BE49-F238E27FC236}">
                <a16:creationId xmlns:a16="http://schemas.microsoft.com/office/drawing/2014/main" id="{28C78CBD-20CA-ACC7-53C7-E1D1B2E4160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87" r="25880" b="13725"/>
          <a:stretch/>
        </p:blipFill>
        <p:spPr>
          <a:xfrm>
            <a:off x="9503673" y="2062489"/>
            <a:ext cx="1765300" cy="1726082"/>
          </a:xfrm>
          <a:prstGeom prst="rect">
            <a:avLst/>
          </a:prstGeom>
        </p:spPr>
      </p:pic>
      <p:pic>
        <p:nvPicPr>
          <p:cNvPr id="21" name="Bilde 20">
            <a:extLst>
              <a:ext uri="{FF2B5EF4-FFF2-40B4-BE49-F238E27FC236}">
                <a16:creationId xmlns:a16="http://schemas.microsoft.com/office/drawing/2014/main" id="{66F8A1CC-C197-01CB-87AE-70B4FACAD8F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78" t="22262" r="34374" b="28704"/>
          <a:stretch/>
        </p:blipFill>
        <p:spPr>
          <a:xfrm>
            <a:off x="9687532" y="5054564"/>
            <a:ext cx="1435100" cy="156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636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01A4F2-9191-E0F5-C949-575039654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731520"/>
            <a:ext cx="11830050" cy="1307906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nb-NO" sz="4400" b="1" i="0" u="none" strike="noStrike" kern="1200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Roboto"/>
                <a:ea typeface="Roboto Black"/>
                <a:cs typeface="Roboto Black"/>
              </a:rPr>
              <a:t>Hva </a:t>
            </a:r>
            <a:r>
              <a:rPr lang="nb-NO" b="1" dirty="0">
                <a:solidFill>
                  <a:srgbClr val="333333"/>
                </a:solidFill>
                <a:latin typeface="Roboto"/>
                <a:ea typeface="Roboto Black"/>
                <a:cs typeface="Roboto Black"/>
              </a:rPr>
              <a:t>e</a:t>
            </a:r>
            <a:r>
              <a:rPr kumimoji="0" lang="nb-NO" sz="4400" b="1" i="0" u="none" strike="noStrike" kern="1200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Roboto"/>
                <a:ea typeface="Roboto Black"/>
                <a:cs typeface="Roboto Black"/>
              </a:rPr>
              <a:t>r vetoretten?</a:t>
            </a:r>
            <a:br>
              <a:rPr kumimoji="0" lang="nb-NO" sz="4400" b="0" i="0" u="none" strike="noStrike" kern="1200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Roboto"/>
                <a:ea typeface="Roboto"/>
                <a:cs typeface="Roboto"/>
              </a:rPr>
            </a:br>
            <a:endParaRPr lang="nb-NO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F711E4-3AAE-A42F-4CAC-26A77FB67048}"/>
              </a:ext>
            </a:extLst>
          </p:cNvPr>
          <p:cNvSpPr txBox="1"/>
          <p:nvPr/>
        </p:nvSpPr>
        <p:spPr>
          <a:xfrm>
            <a:off x="1140124" y="2574469"/>
            <a:ext cx="7974847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92D050"/>
                </a:solidFill>
                <a:latin typeface="Roboto"/>
                <a:ea typeface="Roboto"/>
                <a:cs typeface="Calibri"/>
              </a:rPr>
              <a:t>A)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Roboto"/>
                <a:ea typeface="Roboto"/>
                <a:cs typeface="Calibri"/>
              </a:rPr>
              <a:t> </a:t>
            </a:r>
            <a:r>
              <a:rPr lang="en-US" sz="3000" dirty="0"/>
              <a:t>At </a:t>
            </a:r>
            <a:r>
              <a:rPr lang="en-US" sz="3000" dirty="0" err="1"/>
              <a:t>alles</a:t>
            </a:r>
            <a:r>
              <a:rPr lang="en-US" sz="3000" dirty="0"/>
              <a:t> </a:t>
            </a:r>
            <a:r>
              <a:rPr lang="en-US" sz="3000" dirty="0" err="1"/>
              <a:t>stemme</a:t>
            </a:r>
            <a:r>
              <a:rPr lang="en-US" sz="3000" dirty="0"/>
              <a:t> </a:t>
            </a:r>
            <a:r>
              <a:rPr lang="en-US" sz="3000" dirty="0" err="1"/>
              <a:t>betyr</a:t>
            </a:r>
            <a:r>
              <a:rPr lang="en-US" sz="3000" dirty="0"/>
              <a:t> like </a:t>
            </a:r>
            <a:r>
              <a:rPr lang="en-US" sz="3000" dirty="0" err="1"/>
              <a:t>mye</a:t>
            </a:r>
            <a:endParaRPr lang="en-US" sz="3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9C94D4-9CAD-D902-F3EE-3B3B1B0C8D78}"/>
              </a:ext>
            </a:extLst>
          </p:cNvPr>
          <p:cNvSpPr txBox="1"/>
          <p:nvPr/>
        </p:nvSpPr>
        <p:spPr>
          <a:xfrm>
            <a:off x="1140124" y="4056093"/>
            <a:ext cx="7974847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B) </a:t>
            </a:r>
            <a:r>
              <a:rPr lang="en-US" sz="3000" dirty="0"/>
              <a:t>At </a:t>
            </a:r>
            <a:r>
              <a:rPr lang="en-US" sz="3000" dirty="0" err="1"/>
              <a:t>ingen</a:t>
            </a:r>
            <a:r>
              <a:rPr lang="en-US" sz="3000" dirty="0"/>
              <a:t> </a:t>
            </a:r>
            <a:r>
              <a:rPr lang="en-US" sz="3000" dirty="0" err="1"/>
              <a:t>hører</a:t>
            </a:r>
            <a:r>
              <a:rPr lang="en-US" sz="3000" dirty="0"/>
              <a:t> </a:t>
            </a:r>
            <a:r>
              <a:rPr lang="en-US" sz="3000" dirty="0" err="1"/>
              <a:t>på</a:t>
            </a:r>
            <a:r>
              <a:rPr lang="en-US" sz="3000" dirty="0"/>
              <a:t> deg </a:t>
            </a:r>
            <a:r>
              <a:rPr lang="en-US" sz="3000" dirty="0" err="1"/>
              <a:t>når</a:t>
            </a:r>
            <a:r>
              <a:rPr lang="en-US" sz="3000" dirty="0"/>
              <a:t> du </a:t>
            </a:r>
            <a:r>
              <a:rPr lang="en-US" sz="3000" dirty="0" err="1"/>
              <a:t>sier</a:t>
            </a:r>
            <a:r>
              <a:rPr lang="en-US" sz="3000" dirty="0"/>
              <a:t> </a:t>
            </a:r>
            <a:r>
              <a:rPr lang="en-US" sz="3000" dirty="0" err="1"/>
              <a:t>nei</a:t>
            </a:r>
            <a:endParaRPr lang="en-US" sz="3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DB7434-C7AF-E642-B50E-B2AE370C576A}"/>
              </a:ext>
            </a:extLst>
          </p:cNvPr>
          <p:cNvSpPr txBox="1"/>
          <p:nvPr/>
        </p:nvSpPr>
        <p:spPr>
          <a:xfrm>
            <a:off x="1140123" y="5537717"/>
            <a:ext cx="7873247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C) </a:t>
            </a:r>
            <a:r>
              <a:rPr kumimoji="0" lang="nb-NO" sz="30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Hvis du sier nei så må alle høre på deg, selv om de sier ja</a:t>
            </a:r>
            <a:endParaRPr kumimoji="0" lang="nb-NO" sz="3000" b="0" i="0" u="none" strike="noStrike" kern="1200" cap="none" spc="0" normalizeH="0" baseline="0" dirty="0">
              <a:ln>
                <a:noFill/>
              </a:ln>
              <a:effectLst/>
              <a:uLnTx/>
              <a:uFillTx/>
              <a:ea typeface="Roboto"/>
              <a:cs typeface="Roboto"/>
            </a:endParaRP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A5658DD6-EA97-AE03-C53F-75F20E2B0D0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52" r="15697"/>
          <a:stretch/>
        </p:blipFill>
        <p:spPr>
          <a:xfrm>
            <a:off x="9516664" y="3479652"/>
            <a:ext cx="1765300" cy="1574912"/>
          </a:xfrm>
          <a:prstGeom prst="rect">
            <a:avLst/>
          </a:prstGeom>
        </p:spPr>
      </p:pic>
      <p:pic>
        <p:nvPicPr>
          <p:cNvPr id="19" name="Bilde 18">
            <a:extLst>
              <a:ext uri="{FF2B5EF4-FFF2-40B4-BE49-F238E27FC236}">
                <a16:creationId xmlns:a16="http://schemas.microsoft.com/office/drawing/2014/main" id="{28C78CBD-20CA-ACC7-53C7-E1D1B2E4160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87" r="25880" b="13725"/>
          <a:stretch/>
        </p:blipFill>
        <p:spPr>
          <a:xfrm>
            <a:off x="9503673" y="2062489"/>
            <a:ext cx="1765300" cy="1726082"/>
          </a:xfrm>
          <a:prstGeom prst="rect">
            <a:avLst/>
          </a:prstGeom>
        </p:spPr>
      </p:pic>
      <p:pic>
        <p:nvPicPr>
          <p:cNvPr id="21" name="Bilde 20">
            <a:extLst>
              <a:ext uri="{FF2B5EF4-FFF2-40B4-BE49-F238E27FC236}">
                <a16:creationId xmlns:a16="http://schemas.microsoft.com/office/drawing/2014/main" id="{66F8A1CC-C197-01CB-87AE-70B4FACAD8F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78" t="22262" r="34374" b="28704"/>
          <a:stretch/>
        </p:blipFill>
        <p:spPr>
          <a:xfrm>
            <a:off x="9687532" y="5054564"/>
            <a:ext cx="1435100" cy="156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79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BE3609B7071547BD27CD2A41B51CCA" ma:contentTypeVersion="19" ma:contentTypeDescription="Create a new document." ma:contentTypeScope="" ma:versionID="62bee628f84a89d5e34a4a4e67444d96">
  <xsd:schema xmlns:xsd="http://www.w3.org/2001/XMLSchema" xmlns:xs="http://www.w3.org/2001/XMLSchema" xmlns:p="http://schemas.microsoft.com/office/2006/metadata/properties" xmlns:ns2="df8a053a-3274-4f38-ab2f-5c76845b3450" xmlns:ns3="606a8287-8c8d-48f8-ba30-f1a2a85a0a65" targetNamespace="http://schemas.microsoft.com/office/2006/metadata/properties" ma:root="true" ma:fieldsID="ef140d46f68b0cbcfc64a9a5159dd3fa" ns2:_="" ns3:_="">
    <xsd:import namespace="df8a053a-3274-4f38-ab2f-5c76845b3450"/>
    <xsd:import namespace="606a8287-8c8d-48f8-ba30-f1a2a85a0a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rknad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8a053a-3274-4f38-ab2f-5c76845b34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rknad" ma:index="20" nillable="true" ma:displayName="Merknad" ma:description="Info" ma:format="Dropdown" ma:internalName="Merknad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eeda587c-627b-4f1d-b698-be660be3f5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6a8287-8c8d-48f8-ba30-f1a2a85a0a6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a5a39131-cebc-468a-8fcd-b4578f65a1c1}" ma:internalName="TaxCatchAll" ma:showField="CatchAllData" ma:web="606a8287-8c8d-48f8-ba30-f1a2a85a0a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B97E5B-A93D-4D14-9A07-955011084F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675EDE-33D1-4E6E-9285-2B6D2BA82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8a053a-3274-4f38-ab2f-5c76845b3450"/>
    <ds:schemaRef ds:uri="606a8287-8c8d-48f8-ba30-f1a2a85a0a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Widescreen</PresentationFormat>
  <Paragraphs>37</Paragraphs>
  <Slides>6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Roboto</vt:lpstr>
      <vt:lpstr>Office-tema</vt:lpstr>
      <vt:lpstr>PowerPoint-presentasjon</vt:lpstr>
      <vt:lpstr>Hva er sikkerhetsrådet? </vt:lpstr>
      <vt:lpstr>Hvor mange land sitter i sikkerhetsrådet? </vt:lpstr>
      <vt:lpstr>Suverenitetsprinsippet? </vt:lpstr>
      <vt:lpstr>Menneskerettighetene? </vt:lpstr>
      <vt:lpstr>Hva er vetoretten?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/>
  <cp:lastModifiedBy>Jenny Haugland  Dølvik</cp:lastModifiedBy>
  <cp:revision>1</cp:revision>
  <dcterms:created xsi:type="dcterms:W3CDTF">2024-08-15T12:31:30Z</dcterms:created>
  <dcterms:modified xsi:type="dcterms:W3CDTF">2024-08-15T12:31:53Z</dcterms:modified>
</cp:coreProperties>
</file>