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636" r:id="rId5"/>
    <p:sldId id="637" r:id="rId6"/>
    <p:sldId id="626" r:id="rId7"/>
    <p:sldId id="632" r:id="rId8"/>
    <p:sldId id="638" r:id="rId9"/>
    <p:sldId id="627" r:id="rId10"/>
    <p:sldId id="628" r:id="rId11"/>
    <p:sldId id="622" r:id="rId12"/>
    <p:sldId id="629" r:id="rId13"/>
  </p:sldIdLst>
  <p:sldSz cx="12192000" cy="6858000"/>
  <p:notesSz cx="6800850" cy="980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870FA-5FAE-408F-84C6-757D0B40AF6F}" v="18" dt="2026-06-25T10:37:4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29" autoAdjust="0"/>
  </p:normalViewPr>
  <p:slideViewPr>
    <p:cSldViewPr snapToGrid="0">
      <p:cViewPr>
        <p:scale>
          <a:sx n="10" d="100"/>
          <a:sy n="10" d="100"/>
        </p:scale>
        <p:origin x="4738" y="14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lin Løvslett Danbolt" userId="ea4f8efe-df83-4c4b-89d8-fe3fd3f219bc" providerId="ADAL" clId="{2D9FD041-6C61-469E-8FCE-E70E89F4EA86}"/>
    <pc:docChg chg="custSel addSld delSld modSld sldOrd">
      <pc:chgData name="Iselin Løvslett Danbolt" userId="ea4f8efe-df83-4c4b-89d8-fe3fd3f219bc" providerId="ADAL" clId="{2D9FD041-6C61-469E-8FCE-E70E89F4EA86}" dt="2026-06-25T10:39:13.621" v="231" actId="20577"/>
      <pc:docMkLst>
        <pc:docMk/>
      </pc:docMkLst>
      <pc:sldChg chg="modNotesTx">
        <pc:chgData name="Iselin Løvslett Danbolt" userId="ea4f8efe-df83-4c4b-89d8-fe3fd3f219bc" providerId="ADAL" clId="{2D9FD041-6C61-469E-8FCE-E70E89F4EA86}" dt="2026-06-25T10:36:03.793" v="225" actId="115"/>
        <pc:sldMkLst>
          <pc:docMk/>
          <pc:sldMk cId="867200160" sldId="622"/>
        </pc:sldMkLst>
      </pc:sldChg>
      <pc:sldChg chg="modNotesTx">
        <pc:chgData name="Iselin Løvslett Danbolt" userId="ea4f8efe-df83-4c4b-89d8-fe3fd3f219bc" providerId="ADAL" clId="{2D9FD041-6C61-469E-8FCE-E70E89F4EA86}" dt="2026-06-25T09:47:07.107" v="13" actId="20577"/>
        <pc:sldMkLst>
          <pc:docMk/>
          <pc:sldMk cId="2631003987" sldId="627"/>
        </pc:sldMkLst>
      </pc:sldChg>
      <pc:sldChg chg="del">
        <pc:chgData name="Iselin Løvslett Danbolt" userId="ea4f8efe-df83-4c4b-89d8-fe3fd3f219bc" providerId="ADAL" clId="{2D9FD041-6C61-469E-8FCE-E70E89F4EA86}" dt="2026-06-25T09:28:42.957" v="12" actId="47"/>
        <pc:sldMkLst>
          <pc:docMk/>
          <pc:sldMk cId="182200222" sldId="631"/>
        </pc:sldMkLst>
      </pc:sldChg>
      <pc:sldChg chg="modNotesTx">
        <pc:chgData name="Iselin Løvslett Danbolt" userId="ea4f8efe-df83-4c4b-89d8-fe3fd3f219bc" providerId="ADAL" clId="{2D9FD041-6C61-469E-8FCE-E70E89F4EA86}" dt="2026-06-25T10:39:13.621" v="231" actId="20577"/>
        <pc:sldMkLst>
          <pc:docMk/>
          <pc:sldMk cId="3438135260" sldId="636"/>
        </pc:sldMkLst>
      </pc:sldChg>
      <pc:sldChg chg="addSp delSp modSp new mod delAnim modAnim modNotesTx">
        <pc:chgData name="Iselin Løvslett Danbolt" userId="ea4f8efe-df83-4c4b-89d8-fe3fd3f219bc" providerId="ADAL" clId="{2D9FD041-6C61-469E-8FCE-E70E89F4EA86}" dt="2026-06-25T10:37:05.315" v="227" actId="115"/>
        <pc:sldMkLst>
          <pc:docMk/>
          <pc:sldMk cId="3936897686" sldId="637"/>
        </pc:sldMkLst>
        <pc:spChg chg="del">
          <ac:chgData name="Iselin Løvslett Danbolt" userId="ea4f8efe-df83-4c4b-89d8-fe3fd3f219bc" providerId="ADAL" clId="{2D9FD041-6C61-469E-8FCE-E70E89F4EA86}" dt="2026-06-25T09:27:46.733" v="2"/>
          <ac:spMkLst>
            <pc:docMk/>
            <pc:sldMk cId="3936897686" sldId="637"/>
            <ac:spMk id="2" creationId="{0D7C690E-EF4E-B977-8329-688892B2E389}"/>
          </ac:spMkLst>
        </pc:spChg>
        <pc:spChg chg="add del mod">
          <ac:chgData name="Iselin Løvslett Danbolt" userId="ea4f8efe-df83-4c4b-89d8-fe3fd3f219bc" providerId="ADAL" clId="{2D9FD041-6C61-469E-8FCE-E70E89F4EA86}" dt="2026-06-25T09:27:56.903" v="6" actId="478"/>
          <ac:spMkLst>
            <pc:docMk/>
            <pc:sldMk cId="3936897686" sldId="637"/>
            <ac:spMk id="4" creationId="{94A0A801-4266-12DA-9710-65AA5155325E}"/>
          </ac:spMkLst>
        </pc:spChg>
        <pc:spChg chg="add del mod">
          <ac:chgData name="Iselin Løvslett Danbolt" userId="ea4f8efe-df83-4c4b-89d8-fe3fd3f219bc" providerId="ADAL" clId="{2D9FD041-6C61-469E-8FCE-E70E89F4EA86}" dt="2026-06-25T09:48:55.205" v="18" actId="478"/>
          <ac:spMkLst>
            <pc:docMk/>
            <pc:sldMk cId="3936897686" sldId="637"/>
            <ac:spMk id="5" creationId="{D8843497-7104-32AA-3AE2-5D76C5B3B4B9}"/>
          </ac:spMkLst>
        </pc:spChg>
        <pc:spChg chg="add mod">
          <ac:chgData name="Iselin Løvslett Danbolt" userId="ea4f8efe-df83-4c4b-89d8-fe3fd3f219bc" providerId="ADAL" clId="{2D9FD041-6C61-469E-8FCE-E70E89F4EA86}" dt="2026-06-25T09:48:55.205" v="18" actId="478"/>
          <ac:spMkLst>
            <pc:docMk/>
            <pc:sldMk cId="3936897686" sldId="637"/>
            <ac:spMk id="8" creationId="{91973F8B-56D8-2A10-A05D-B36DDD9A8C23}"/>
          </ac:spMkLst>
        </pc:spChg>
        <pc:picChg chg="add del mod">
          <ac:chgData name="Iselin Løvslett Danbolt" userId="ea4f8efe-df83-4c4b-89d8-fe3fd3f219bc" providerId="ADAL" clId="{2D9FD041-6C61-469E-8FCE-E70E89F4EA86}" dt="2026-06-25T09:48:50.226" v="17" actId="21"/>
          <ac:picMkLst>
            <pc:docMk/>
            <pc:sldMk cId="3936897686" sldId="637"/>
            <ac:picMk id="6" creationId="{9100AE80-77B4-25AC-8DA6-E4342A6A6A48}"/>
          </ac:picMkLst>
        </pc:picChg>
        <pc:picChg chg="add mod">
          <ac:chgData name="Iselin Løvslett Danbolt" userId="ea4f8efe-df83-4c4b-89d8-fe3fd3f219bc" providerId="ADAL" clId="{2D9FD041-6C61-469E-8FCE-E70E89F4EA86}" dt="2026-06-25T09:48:56.540" v="19"/>
          <ac:picMkLst>
            <pc:docMk/>
            <pc:sldMk cId="3936897686" sldId="637"/>
            <ac:picMk id="9" creationId="{9100AE80-77B4-25AC-8DA6-E4342A6A6A48}"/>
          </ac:picMkLst>
        </pc:picChg>
      </pc:sldChg>
      <pc:sldChg chg="addSp delSp modSp add mod ord delAnim modAnim modNotesTx">
        <pc:chgData name="Iselin Løvslett Danbolt" userId="ea4f8efe-df83-4c4b-89d8-fe3fd3f219bc" providerId="ADAL" clId="{2D9FD041-6C61-469E-8FCE-E70E89F4EA86}" dt="2026-06-25T10:37:43.792" v="229" actId="115"/>
        <pc:sldMkLst>
          <pc:docMk/>
          <pc:sldMk cId="4181114117" sldId="638"/>
        </pc:sldMkLst>
        <pc:picChg chg="add mod">
          <ac:chgData name="Iselin Løvslett Danbolt" userId="ea4f8efe-df83-4c4b-89d8-fe3fd3f219bc" providerId="ADAL" clId="{2D9FD041-6C61-469E-8FCE-E70E89F4EA86}" dt="2026-06-25T09:50:01.885" v="27" actId="14100"/>
          <ac:picMkLst>
            <pc:docMk/>
            <pc:sldMk cId="4181114117" sldId="638"/>
            <ac:picMk id="2" creationId="{94026471-0BD9-7905-BBE4-DE7E5AB7D986}"/>
          </ac:picMkLst>
        </pc:picChg>
        <pc:picChg chg="del">
          <ac:chgData name="Iselin Løvslett Danbolt" userId="ea4f8efe-df83-4c4b-89d8-fe3fd3f219bc" providerId="ADAL" clId="{2D9FD041-6C61-469E-8FCE-E70E89F4EA86}" dt="2026-06-25T09:49:15.879" v="23" actId="478"/>
          <ac:picMkLst>
            <pc:docMk/>
            <pc:sldMk cId="4181114117" sldId="638"/>
            <ac:picMk id="9" creationId="{9100AE80-77B4-25AC-8DA6-E4342A6A6A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194AB176-31AC-4BD3-BAB3-082F156ABC44}" type="datetimeFigureOut">
              <a:rPr lang="nb-NO" smtClean="0"/>
              <a:t>25.06.2026</a:t>
            </a:fld>
            <a:endParaRPr lang="nb-NO"/>
          </a:p>
        </p:txBody>
      </p:sp>
      <p:sp>
        <p:nvSpPr>
          <p:cNvPr id="4" name="Plassholder for lysbilde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3A7B55E5-BE80-4E30-BCE4-83F8EE60BF66}" type="slidenum">
              <a:rPr lang="nb-NO" smtClean="0"/>
              <a:t>‹#›</a:t>
            </a:fld>
            <a:endParaRPr lang="nb-NO"/>
          </a:p>
        </p:txBody>
      </p:sp>
    </p:spTree>
    <p:extLst>
      <p:ext uri="{BB962C8B-B14F-4D97-AF65-F5344CB8AC3E}">
        <p14:creationId xmlns:p14="http://schemas.microsoft.com/office/powerpoint/2010/main" val="185481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fn.no/tema/natur-og-klima/fremmede-invaderende-arter" TargetMode="External"/><Relationship Id="rId3" Type="http://schemas.openxmlformats.org/officeDocument/2006/relationships/hyperlink" Target="https://fn.no/tema/natur-og-klima/naturmangfold" TargetMode="External"/><Relationship Id="rId7" Type="http://schemas.openxmlformats.org/officeDocument/2006/relationships/hyperlink" Target="https://fn.no/tema/natur-og-klima/forurensni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n.no/tema/natur-og-klima/rovdrift-vi-utrydder-dyre-og-plantearter" TargetMode="External"/><Relationship Id="rId5" Type="http://schemas.openxmlformats.org/officeDocument/2006/relationships/hyperlink" Target="https://fn.no/tema/natur-og-klima/arealendringer" TargetMode="External"/><Relationship Id="rId4" Type="http://schemas.openxmlformats.org/officeDocument/2006/relationships/hyperlink" Target="https://fn.no/tema/natur-og-klima/norge-og-naturkrisen" TargetMode="External"/><Relationship Id="rId9" Type="http://schemas.openxmlformats.org/officeDocument/2006/relationships/hyperlink" Target="https://fn.no/tema/natur-og-klima/klimaendring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n.no/tema/natur-og-klima/norge-og-naturkris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rk.no/rogaland/gigantiske-havvind-planar-splittar-bygda-1.1572183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6BC1F-0008-3E28-94A2-BADF946CED6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A542CFE-D82C-A2C4-F737-89554FB87D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CFFA172-D4DB-E59B-A7E2-3523B2FED0BB}"/>
              </a:ext>
            </a:extLst>
          </p:cNvPr>
          <p:cNvSpPr>
            <a:spLocks noGrp="1"/>
          </p:cNvSpPr>
          <p:nvPr>
            <p:ph type="body" idx="1"/>
          </p:nvPr>
        </p:nvSpPr>
        <p:spPr/>
        <p:txBody>
          <a:bodyPr/>
          <a:lstStyle/>
          <a:p>
            <a:pPr>
              <a:defRPr/>
            </a:pPr>
            <a:r>
              <a:rPr lang="nb-NO" dirty="0"/>
              <a:t>Velkommen til dette undervisningsopplegget om naturkrisen!</a:t>
            </a:r>
            <a:br>
              <a:rPr lang="nb-NO" dirty="0">
                <a:cs typeface="+mn-lt"/>
              </a:rPr>
            </a:br>
            <a:br>
              <a:rPr lang="nb-NO" dirty="0">
                <a:cs typeface="+mn-lt"/>
              </a:rPr>
            </a:br>
            <a:r>
              <a:rPr lang="nb-NO" dirty="0"/>
              <a:t>Før vi setter i gang vil jeg si at mye av statistikken og informasjonen fra dagens foredrag er hentet fra FNs naturpanel. Det er fordi vi kan stole på den statistikken og den informasjonen som de publiserer, fordi informasjonen er objektiv, informasjonen er samlet inn av verdens fremste forskere på tvers av land, og informasjonen er samlet inn over lang tid. Vi kommer tilbake til hva FNs naturpanel er for noe, senere i foredraget. </a:t>
            </a:r>
          </a:p>
          <a:p>
            <a:endParaRPr lang="nb-NO" dirty="0"/>
          </a:p>
          <a:p>
            <a:r>
              <a:rPr lang="nb-NO" dirty="0"/>
              <a:t>Spør elevene: hva er det dere ser på bildet? </a:t>
            </a:r>
            <a:r>
              <a:rPr lang="nb-NO" dirty="0">
                <a:cs typeface="+mn-lt"/>
              </a:rPr>
              <a:t>Svar: syriner. Visste dere at syriner faktisk er en fremmed art i Norge? Det er fordi </a:t>
            </a:r>
            <a:r>
              <a:rPr lang="nb-NO" dirty="0"/>
              <a:t>den ikke er naturlig hjemmehørende her. Den har spredd seg fra hager og parker til naturen, spesielt i områder med kalkrik jord. Det er et problem fordi syriner kan danne tette kratt som fortrenger stedegne planter. I Oslofjordområdet har den for eksempel truet sjeldne arter som dragehode og smaltimian ved å ta over deres leveområder. En liten </a:t>
            </a:r>
            <a:r>
              <a:rPr lang="nb-NO" dirty="0" err="1"/>
              <a:t>fun</a:t>
            </a:r>
            <a:r>
              <a:rPr lang="nb-NO" dirty="0"/>
              <a:t> </a:t>
            </a:r>
            <a:r>
              <a:rPr lang="nb-NO" dirty="0" err="1"/>
              <a:t>fact</a:t>
            </a:r>
            <a:r>
              <a:rPr lang="nb-NO" dirty="0"/>
              <a:t>.</a:t>
            </a:r>
            <a:br>
              <a:rPr lang="nb-NO" dirty="0">
                <a:cs typeface="+mn-lt"/>
              </a:rPr>
            </a:br>
            <a:r>
              <a:rPr lang="nb-NO" dirty="0"/>
              <a:t>Kilde: </a:t>
            </a:r>
            <a:r>
              <a:rPr lang="nb-NO" u="sng" dirty="0"/>
              <a:t>https://fn.no/tema/natur-og-klima/fremmede-invaderende-arter</a:t>
            </a:r>
          </a:p>
        </p:txBody>
      </p:sp>
      <p:sp>
        <p:nvSpPr>
          <p:cNvPr id="4" name="Plassholder for lysbildenummer 3">
            <a:extLst>
              <a:ext uri="{FF2B5EF4-FFF2-40B4-BE49-F238E27FC236}">
                <a16:creationId xmlns:a16="http://schemas.microsoft.com/office/drawing/2014/main" id="{39F287E8-F507-5E31-A109-6FEC08640AAA}"/>
              </a:ext>
            </a:extLst>
          </p:cNvPr>
          <p:cNvSpPr>
            <a:spLocks noGrp="1"/>
          </p:cNvSpPr>
          <p:nvPr>
            <p:ph type="sldNum" sz="quarter" idx="5"/>
          </p:nvPr>
        </p:nvSpPr>
        <p:spPr/>
        <p:txBody>
          <a:bodyPr/>
          <a:lstStyle/>
          <a:p>
            <a:fld id="{3A7B55E5-BE80-4E30-BCE4-83F8EE60BF66}" type="slidenum">
              <a:rPr lang="nb-NO" smtClean="0"/>
              <a:t>1</a:t>
            </a:fld>
            <a:endParaRPr lang="nb-NO"/>
          </a:p>
        </p:txBody>
      </p:sp>
    </p:spTree>
    <p:extLst>
      <p:ext uri="{BB962C8B-B14F-4D97-AF65-F5344CB8AC3E}">
        <p14:creationId xmlns:p14="http://schemas.microsoft.com/office/powerpoint/2010/main" val="67565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Her er en animasjonsfilm om hva naturkrisen er og hvorfor den angår oss alle. Den finnes også på: </a:t>
            </a:r>
            <a:r>
              <a:rPr lang="nb-NO" u="sng" dirty="0"/>
              <a:t>https://www.youtube.com/watch?v=H5UixPnt3Q4</a:t>
            </a:r>
          </a:p>
        </p:txBody>
      </p:sp>
      <p:sp>
        <p:nvSpPr>
          <p:cNvPr id="4" name="Plassholder for lysbildenummer 3"/>
          <p:cNvSpPr>
            <a:spLocks noGrp="1"/>
          </p:cNvSpPr>
          <p:nvPr>
            <p:ph type="sldNum" sz="quarter" idx="5"/>
          </p:nvPr>
        </p:nvSpPr>
        <p:spPr/>
        <p:txBody>
          <a:bodyPr/>
          <a:lstStyle/>
          <a:p>
            <a:fld id="{3A7B55E5-BE80-4E30-BCE4-83F8EE60BF66}" type="slidenum">
              <a:rPr lang="nb-NO" smtClean="0"/>
              <a:t>2</a:t>
            </a:fld>
            <a:endParaRPr lang="nb-NO"/>
          </a:p>
        </p:txBody>
      </p:sp>
    </p:spTree>
    <p:extLst>
      <p:ext uri="{BB962C8B-B14F-4D97-AF65-F5344CB8AC3E}">
        <p14:creationId xmlns:p14="http://schemas.microsoft.com/office/powerpoint/2010/main" val="171154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dirty="0"/>
              <a:t>Som nevnt så pågår det både en naturkrise og en klimakrise i verden nå. Men før vi går videre til å snakke om hva FN gjør og hvordan dere kan prøve å løse noen av dilemmaene vi står ovenfor, er vi nødt til å snakke litt om viktige fagbegreper. </a:t>
            </a:r>
            <a:r>
              <a:rPr lang="nb-NO" sz="1100" dirty="0">
                <a:latin typeface="Noto Serif"/>
                <a:ea typeface="Noto Serif"/>
                <a:cs typeface="Noto Serif"/>
              </a:rPr>
              <a:t>Nå skal jeg </a:t>
            </a:r>
            <a:r>
              <a:rPr lang="nb-NO" sz="1100" dirty="0">
                <a:effectLst/>
                <a:latin typeface="Noto Serif"/>
                <a:ea typeface="Noto Serif"/>
                <a:cs typeface="Noto Serif"/>
              </a:rPr>
              <a:t>presentere </a:t>
            </a:r>
            <a:r>
              <a:rPr lang="nb-NO" sz="1100" dirty="0">
                <a:latin typeface="Noto Serif"/>
                <a:ea typeface="Noto Serif"/>
                <a:cs typeface="Noto Serif"/>
              </a:rPr>
              <a:t>4</a:t>
            </a:r>
            <a:r>
              <a:rPr lang="nb-NO" sz="1100" dirty="0">
                <a:effectLst/>
                <a:latin typeface="Noto Serif"/>
                <a:ea typeface="Noto Serif"/>
                <a:cs typeface="Noto Serif"/>
              </a:rPr>
              <a:t> begreper som dere på slutten av denne undervisningsøkten skal forklare med egne ord. Disse begrepene vil dere jobbe med og få presentert i løpet av økten. De er: </a:t>
            </a:r>
            <a:endParaRPr lang="nb-NO" sz="1100" dirty="0">
              <a:latin typeface="Noto Serif"/>
              <a:ea typeface="Noto Serif"/>
              <a:cs typeface="Noto Serif"/>
            </a:endParaRPr>
          </a:p>
          <a:p>
            <a:pPr marL="342900" indent="-342900">
              <a:lnSpc>
                <a:spcPct val="107000"/>
              </a:lnSpc>
              <a:spcAft>
                <a:spcPts val="800"/>
              </a:spcAft>
              <a:buAutoNum type="arabicPeriod"/>
            </a:pPr>
            <a:r>
              <a:rPr lang="nb-NO" sz="1100" dirty="0">
                <a:latin typeface="Noto Serif"/>
                <a:ea typeface="Noto Serif"/>
                <a:cs typeface="Noto Serif"/>
              </a:rPr>
              <a:t>Hva er naturmangfold?</a:t>
            </a:r>
          </a:p>
          <a:p>
            <a:pPr marL="342900" indent="-342900">
              <a:lnSpc>
                <a:spcPct val="107000"/>
              </a:lnSpc>
              <a:spcAft>
                <a:spcPts val="800"/>
              </a:spcAft>
              <a:buAutoNum type="arabicPeriod"/>
            </a:pPr>
            <a:r>
              <a:rPr lang="nb-NO" sz="1100" dirty="0">
                <a:latin typeface="Noto Serif"/>
                <a:ea typeface="Noto Serif"/>
                <a:cs typeface="Noto Serif"/>
              </a:rPr>
              <a:t>Hva er en </a:t>
            </a:r>
            <a:r>
              <a:rPr lang="nb-NO" sz="1100" dirty="0">
                <a:solidFill>
                  <a:srgbClr val="FF0000"/>
                </a:solidFill>
                <a:latin typeface="Noto Serif"/>
                <a:ea typeface="Noto Serif"/>
                <a:cs typeface="Noto Serif"/>
              </a:rPr>
              <a:t>art?</a:t>
            </a:r>
            <a:endParaRPr lang="nb-NO" dirty="0">
              <a:solidFill>
                <a:srgbClr val="FF0000"/>
              </a:solidFill>
              <a:latin typeface="Aptos" panose="02110004020202020204"/>
              <a:ea typeface="Noto Serif"/>
              <a:cs typeface="Noto Serif"/>
            </a:endParaRPr>
          </a:p>
          <a:p>
            <a:pPr marL="342900" indent="-342900">
              <a:lnSpc>
                <a:spcPct val="107000"/>
              </a:lnSpc>
              <a:spcAft>
                <a:spcPts val="800"/>
              </a:spcAft>
              <a:buAutoNum type="arabicPeriod"/>
            </a:pPr>
            <a:r>
              <a:rPr lang="nb-NO" sz="1100" dirty="0">
                <a:latin typeface="Noto Serif"/>
                <a:ea typeface="Noto Serif"/>
                <a:cs typeface="Noto Serif"/>
              </a:rPr>
              <a:t>Hva er en naturtype?</a:t>
            </a:r>
            <a:endParaRPr lang="nb-NO" dirty="0">
              <a:latin typeface="Aptos" panose="02110004020202020204"/>
              <a:ea typeface="Noto Serif"/>
              <a:cs typeface="Noto Serif"/>
            </a:endParaRPr>
          </a:p>
          <a:p>
            <a:pPr marL="342900" indent="-342900">
              <a:lnSpc>
                <a:spcPct val="107000"/>
              </a:lnSpc>
              <a:spcAft>
                <a:spcPts val="800"/>
              </a:spcAft>
              <a:buAutoNum type="arabicPeriod"/>
            </a:pPr>
            <a:r>
              <a:rPr lang="nb-NO" sz="1100" dirty="0">
                <a:latin typeface="Noto Serif"/>
                <a:ea typeface="Noto Serif"/>
                <a:cs typeface="Noto Serif"/>
              </a:rPr>
              <a:t>Forklar med egne ord hva en av de fem årsakene til naturkrisen handler om. Nevn gjerne en årsak som er mest relevant i Norge. </a:t>
            </a:r>
          </a:p>
          <a:p>
            <a:pPr marL="342900" indent="-342900">
              <a:lnSpc>
                <a:spcPct val="107000"/>
              </a:lnSpc>
              <a:spcAft>
                <a:spcPts val="800"/>
              </a:spcAft>
              <a:buAutoNum type="arabicPeriod"/>
            </a:pPr>
            <a:endParaRPr lang="nb-NO" sz="1100" dirty="0">
              <a:latin typeface="Noto Serif"/>
              <a:ea typeface="Noto Serif"/>
              <a:cs typeface="Noto Serif"/>
            </a:endParaRPr>
          </a:p>
          <a:p>
            <a:r>
              <a:rPr lang="nb-NO" dirty="0"/>
              <a:t>Dere skal nå bruke de neste 45 minuttene på lese følgende temasider på FN.no, og deretter forklare begrepene på sliden med egne ord. Disse sidene skal alle lese:</a:t>
            </a:r>
            <a:endParaRPr lang="en-US" dirty="0">
              <a:solidFill>
                <a:srgbClr val="444444"/>
              </a:solidFill>
            </a:endParaRPr>
          </a:p>
          <a:p>
            <a:pPr marL="171450" indent="-171450">
              <a:buFont typeface="Arial"/>
              <a:buChar char="•"/>
            </a:pPr>
            <a:r>
              <a:rPr lang="nb-NO" dirty="0">
                <a:hlinkClick r:id="rId3"/>
              </a:rPr>
              <a:t>https://fn.no/tema/natur-og-klima/naturmangfold</a:t>
            </a:r>
            <a:r>
              <a:rPr lang="nb-NO" dirty="0"/>
              <a:t> </a:t>
            </a:r>
            <a:endParaRPr lang="en-US" dirty="0">
              <a:solidFill>
                <a:srgbClr val="444444"/>
              </a:solidFill>
            </a:endParaRPr>
          </a:p>
          <a:p>
            <a:pPr marL="171450" indent="-171450">
              <a:buFont typeface="Arial"/>
              <a:buChar char="•"/>
            </a:pPr>
            <a:r>
              <a:rPr lang="nb-NO" dirty="0">
                <a:hlinkClick r:id="rId4"/>
              </a:rPr>
              <a:t>https://fn.no/tema/natur-og-klima/norge-og-naturkrisen</a:t>
            </a:r>
            <a:endParaRPr lang="nb-NO" dirty="0"/>
          </a:p>
          <a:p>
            <a:pPr marL="171450" indent="-171450">
              <a:buFont typeface="Arial"/>
              <a:buChar char="•"/>
            </a:pPr>
            <a:endParaRPr lang="nb-NO" dirty="0">
              <a:solidFill>
                <a:srgbClr val="444444"/>
              </a:solidFill>
            </a:endParaRPr>
          </a:p>
          <a:p>
            <a:r>
              <a:rPr lang="nb-NO" dirty="0">
                <a:solidFill>
                  <a:srgbClr val="444444"/>
                </a:solidFill>
              </a:rPr>
              <a:t>Sidene som handler om årsaker til naturkrisen:</a:t>
            </a:r>
          </a:p>
          <a:p>
            <a:pPr marL="171450" indent="-171450">
              <a:buFont typeface="Arial"/>
              <a:buChar char="•"/>
            </a:pPr>
            <a:r>
              <a:rPr lang="nb-NO" dirty="0">
                <a:solidFill>
                  <a:srgbClr val="444444"/>
                </a:solidFill>
                <a:hlinkClick r:id="rId5"/>
              </a:rPr>
              <a:t>https://fn.no/tema/natur-og-klima/arealendringer</a:t>
            </a:r>
            <a:r>
              <a:rPr lang="nb-NO" dirty="0"/>
              <a:t> </a:t>
            </a:r>
            <a:endParaRPr lang="en-US" dirty="0">
              <a:solidFill>
                <a:srgbClr val="444444"/>
              </a:solidFill>
            </a:endParaRPr>
          </a:p>
          <a:p>
            <a:pPr marL="171450" indent="-171450">
              <a:buFont typeface="Arial"/>
              <a:buChar char="•"/>
            </a:pPr>
            <a:r>
              <a:rPr lang="nb-NO" dirty="0">
                <a:solidFill>
                  <a:srgbClr val="444444"/>
                </a:solidFill>
                <a:hlinkClick r:id="rId6"/>
              </a:rPr>
              <a:t>https://fn.no/tema/natur-og-klima/rovdrift-vi-utrydder-dyre-og-plantearter</a:t>
            </a:r>
            <a:r>
              <a:rPr lang="nb-NO" dirty="0"/>
              <a:t> </a:t>
            </a:r>
            <a:endParaRPr lang="en-US" dirty="0">
              <a:solidFill>
                <a:srgbClr val="444444"/>
              </a:solidFill>
            </a:endParaRPr>
          </a:p>
          <a:p>
            <a:pPr marL="171450" indent="-171450">
              <a:buFont typeface="Arial"/>
              <a:buChar char="•"/>
            </a:pPr>
            <a:r>
              <a:rPr lang="nb-NO" dirty="0">
                <a:solidFill>
                  <a:srgbClr val="444444"/>
                </a:solidFill>
                <a:hlinkClick r:id="rId7"/>
              </a:rPr>
              <a:t>https://fn.no/tema/natur-og-klima/forurensning</a:t>
            </a:r>
            <a:r>
              <a:rPr lang="nb-NO" dirty="0"/>
              <a:t> </a:t>
            </a:r>
            <a:endParaRPr lang="en-US" dirty="0">
              <a:solidFill>
                <a:srgbClr val="444444"/>
              </a:solidFill>
            </a:endParaRPr>
          </a:p>
          <a:p>
            <a:pPr marL="171450" indent="-171450">
              <a:buFont typeface="Arial"/>
              <a:buChar char="•"/>
            </a:pPr>
            <a:r>
              <a:rPr lang="nb-NO" dirty="0">
                <a:solidFill>
                  <a:srgbClr val="444444"/>
                </a:solidFill>
                <a:hlinkClick r:id="rId8"/>
              </a:rPr>
              <a:t>https://fn.no/tema/natur-og-klima/fremmede-invaderende-arter</a:t>
            </a:r>
            <a:endParaRPr lang="en-US" dirty="0">
              <a:solidFill>
                <a:srgbClr val="444444"/>
              </a:solidFill>
            </a:endParaRPr>
          </a:p>
          <a:p>
            <a:pPr marL="171450" indent="-171450">
              <a:buFont typeface="Arial"/>
              <a:buChar char="•"/>
            </a:pPr>
            <a:r>
              <a:rPr lang="nb-NO" dirty="0">
                <a:solidFill>
                  <a:srgbClr val="444444"/>
                </a:solidFill>
                <a:hlinkClick r:id="rId9"/>
              </a:rPr>
              <a:t>https://fn.no/tema/natur-og-klima/klimaendringer</a:t>
            </a:r>
            <a:r>
              <a:rPr lang="nb-NO" dirty="0"/>
              <a:t> </a:t>
            </a:r>
            <a:endParaRPr lang="nb-NO" dirty="0">
              <a:solidFill>
                <a:srgbClr val="444444"/>
              </a:solidFill>
            </a:endParaRPr>
          </a:p>
          <a:p>
            <a:endParaRPr lang="nb-NO" dirty="0">
              <a:solidFill>
                <a:srgbClr val="444444"/>
              </a:solidFill>
            </a:endParaRPr>
          </a:p>
          <a:p>
            <a:r>
              <a:rPr lang="nb-NO" dirty="0"/>
              <a:t>Etter elevene har lest disse sidene, skal elevene altså skrive og definere de fire begrepene som på sliden.</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3AA58-E4F7-4A59-92F3-7862913680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91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A120-D125-2E39-C478-3B143881A9D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8C54BA6-F729-1290-DDC5-A7212197B2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4160471-E040-F067-3F1B-A820B08DE722}"/>
              </a:ext>
            </a:extLst>
          </p:cNvPr>
          <p:cNvSpPr>
            <a:spLocks noGrp="1"/>
          </p:cNvSpPr>
          <p:nvPr>
            <p:ph type="body" idx="1"/>
          </p:nvPr>
        </p:nvSpPr>
        <p:spPr/>
        <p:txBody>
          <a:bodyPr/>
          <a:lstStyle/>
          <a:p>
            <a:pPr>
              <a:lnSpc>
                <a:spcPct val="107000"/>
              </a:lnSpc>
              <a:spcAft>
                <a:spcPts val="800"/>
              </a:spcAft>
            </a:pPr>
            <a:r>
              <a:rPr lang="nb-NO" sz="1100">
                <a:latin typeface="Noto Serif"/>
                <a:ea typeface="Noto Serif"/>
                <a:cs typeface="Noto Serif"/>
              </a:rPr>
              <a:t>Etter elevene er ferdige med å jobbe, ta opp begrepslisten igjen og sammenfatt og oppsummer hva elevene har snakket om:</a:t>
            </a:r>
            <a:endParaRPr lang="nb-NO" sz="1100">
              <a:effectLst/>
              <a:latin typeface="Noto Serif"/>
              <a:ea typeface="Noto Serif"/>
              <a:cs typeface="Noto Serif"/>
            </a:endParaRPr>
          </a:p>
          <a:p>
            <a:pPr marL="342900" indent="-342900">
              <a:lnSpc>
                <a:spcPct val="107000"/>
              </a:lnSpc>
              <a:spcAft>
                <a:spcPts val="800"/>
              </a:spcAft>
              <a:buAutoNum type="arabicPeriod"/>
            </a:pPr>
            <a:r>
              <a:rPr lang="nb-NO" sz="1100">
                <a:latin typeface="Noto Serif"/>
                <a:ea typeface="Noto Serif"/>
                <a:cs typeface="Noto Serif"/>
              </a:rPr>
              <a:t>Hva er naturmangfold?</a:t>
            </a:r>
          </a:p>
          <a:p>
            <a:pPr marL="342900" indent="-342900">
              <a:lnSpc>
                <a:spcPct val="107000"/>
              </a:lnSpc>
              <a:spcAft>
                <a:spcPts val="800"/>
              </a:spcAft>
              <a:buAutoNum type="arabicPeriod"/>
            </a:pPr>
            <a:r>
              <a:rPr lang="nb-NO" sz="1100">
                <a:latin typeface="Noto Serif"/>
                <a:ea typeface="Noto Serif"/>
                <a:cs typeface="Noto Serif"/>
              </a:rPr>
              <a:t>Hva er en art?</a:t>
            </a:r>
            <a:endParaRPr lang="nb-NO" sz="1100">
              <a:latin typeface="+mn-lt"/>
              <a:ea typeface="Noto Serif"/>
              <a:cs typeface="Noto Serif"/>
            </a:endParaRPr>
          </a:p>
          <a:p>
            <a:pPr marL="342900" indent="-342900">
              <a:lnSpc>
                <a:spcPct val="107000"/>
              </a:lnSpc>
              <a:spcAft>
                <a:spcPts val="800"/>
              </a:spcAft>
              <a:buAutoNum type="arabicPeriod"/>
            </a:pPr>
            <a:r>
              <a:rPr lang="nb-NO" sz="1100">
                <a:latin typeface="Noto Serif"/>
                <a:ea typeface="Noto Serif"/>
                <a:cs typeface="Noto Serif"/>
              </a:rPr>
              <a:t>Hva er en naturtype?</a:t>
            </a:r>
            <a:endParaRPr lang="nb-NO" sz="1100">
              <a:latin typeface="+mn-lt"/>
              <a:ea typeface="Noto Serif"/>
              <a:cs typeface="Noto Serif"/>
            </a:endParaRPr>
          </a:p>
          <a:p>
            <a:pPr marL="342900" indent="-342900">
              <a:lnSpc>
                <a:spcPct val="107000"/>
              </a:lnSpc>
              <a:spcAft>
                <a:spcPts val="800"/>
              </a:spcAft>
              <a:buAutoNum type="arabicPeriod"/>
            </a:pPr>
            <a:r>
              <a:rPr lang="nb-NO" sz="1100">
                <a:latin typeface="Noto Serif"/>
                <a:ea typeface="Noto Serif"/>
                <a:cs typeface="Noto Serif"/>
              </a:rPr>
              <a:t>Forklar med egne ord hva en av de fem årsakene til naturkrisen handler om. Nevn gjerne en årsak som er mest relevant i Norge. </a:t>
            </a:r>
          </a:p>
          <a:p>
            <a:pPr marL="0" indent="0">
              <a:lnSpc>
                <a:spcPct val="107000"/>
              </a:lnSpc>
              <a:spcAft>
                <a:spcPts val="800"/>
              </a:spcAft>
              <a:buNone/>
            </a:pPr>
            <a:endParaRPr lang="nb-NO">
              <a:solidFill>
                <a:srgbClr val="444444"/>
              </a:solidFill>
            </a:endParaRPr>
          </a:p>
          <a:p>
            <a:pPr marL="342900" indent="-342900">
              <a:lnSpc>
                <a:spcPct val="107000"/>
              </a:lnSpc>
              <a:spcAft>
                <a:spcPts val="800"/>
              </a:spcAft>
              <a:buAutoNum type="arabicPeriod"/>
            </a:pPr>
            <a:endParaRPr lang="nb-NO" sz="1100">
              <a:solidFill>
                <a:srgbClr val="000000"/>
              </a:solidFill>
              <a:latin typeface="Noto Serif"/>
              <a:ea typeface="Noto Serif"/>
              <a:cs typeface="Noto Serif"/>
            </a:endParaRPr>
          </a:p>
        </p:txBody>
      </p:sp>
      <p:sp>
        <p:nvSpPr>
          <p:cNvPr id="4" name="Plassholder for lysbildenummer 3">
            <a:extLst>
              <a:ext uri="{FF2B5EF4-FFF2-40B4-BE49-F238E27FC236}">
                <a16:creationId xmlns:a16="http://schemas.microsoft.com/office/drawing/2014/main" id="{15166765-1F4B-F8BF-C0AD-B68C71CA2F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3AA58-E4F7-4A59-92F3-7862913680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73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en animasjonsfilm om hva FN gjør for å stoppe naturkrisen. Den finnes også på: </a:t>
            </a:r>
            <a:r>
              <a:rPr lang="nb-NO" u="sng" dirty="0"/>
              <a:t>https://www.youtube.com/watch?v=3iy_TjO4vXI </a:t>
            </a:r>
          </a:p>
        </p:txBody>
      </p:sp>
      <p:sp>
        <p:nvSpPr>
          <p:cNvPr id="4" name="Plassholder for lysbildenummer 3"/>
          <p:cNvSpPr>
            <a:spLocks noGrp="1"/>
          </p:cNvSpPr>
          <p:nvPr>
            <p:ph type="sldNum" sz="quarter" idx="5"/>
          </p:nvPr>
        </p:nvSpPr>
        <p:spPr/>
        <p:txBody>
          <a:bodyPr/>
          <a:lstStyle/>
          <a:p>
            <a:fld id="{3A7B55E5-BE80-4E30-BCE4-83F8EE60BF66}" type="slidenum">
              <a:rPr lang="nb-NO" smtClean="0"/>
              <a:t>5</a:t>
            </a:fld>
            <a:endParaRPr lang="nb-NO"/>
          </a:p>
        </p:txBody>
      </p:sp>
    </p:spTree>
    <p:extLst>
      <p:ext uri="{BB962C8B-B14F-4D97-AF65-F5344CB8AC3E}">
        <p14:creationId xmlns:p14="http://schemas.microsoft.com/office/powerpoint/2010/main" val="218034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724F-AB1E-DF41-46DB-66F15686766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BAAB5AA-39E3-3532-4396-85504B1599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D53A9AD-3D69-9B23-154E-599E8FE196AE}"/>
              </a:ext>
            </a:extLst>
          </p:cNvPr>
          <p:cNvSpPr>
            <a:spLocks noGrp="1"/>
          </p:cNvSpPr>
          <p:nvPr>
            <p:ph type="body" idx="1"/>
          </p:nvPr>
        </p:nvSpPr>
        <p:spPr/>
        <p:txBody>
          <a:bodyPr/>
          <a:lstStyle/>
          <a:p>
            <a:pPr marL="0" indent="0">
              <a:buFont typeface="Calibri"/>
              <a:buNone/>
            </a:pPr>
            <a:r>
              <a:rPr lang="nb-NO" dirty="0">
                <a:latin typeface="Noto Serif"/>
                <a:ea typeface="Noto Serif"/>
                <a:cs typeface="Noto Serif"/>
              </a:rPr>
              <a:t>Til læreren: denne</a:t>
            </a:r>
            <a:r>
              <a:rPr lang="nb-NO" b="0" i="0" dirty="0">
                <a:effectLst/>
                <a:latin typeface="Noto Serif"/>
                <a:ea typeface="Noto Serif"/>
                <a:cs typeface="Noto Serif"/>
              </a:rPr>
              <a:t> informasjonen står nevnt flere steder i artiklene som elevene har </a:t>
            </a:r>
            <a:r>
              <a:rPr lang="nb-NO" dirty="0">
                <a:latin typeface="Noto Serif"/>
                <a:ea typeface="Noto Serif"/>
                <a:cs typeface="Noto Serif"/>
              </a:rPr>
              <a:t>lest</a:t>
            </a:r>
            <a:r>
              <a:rPr lang="nb-NO" b="0" i="0" dirty="0">
                <a:effectLst/>
                <a:latin typeface="Noto Serif"/>
                <a:ea typeface="Noto Serif"/>
                <a:cs typeface="Noto Serif"/>
              </a:rPr>
              <a:t>, men det er viktig for </a:t>
            </a:r>
            <a:r>
              <a:rPr lang="nb-NO" dirty="0">
                <a:latin typeface="Noto Serif"/>
                <a:ea typeface="Noto Serif"/>
                <a:cs typeface="Noto Serif"/>
              </a:rPr>
              <a:t>dilemmaoppgavene</a:t>
            </a:r>
            <a:r>
              <a:rPr lang="nb-NO" b="0" i="0" dirty="0">
                <a:effectLst/>
                <a:latin typeface="Noto Serif"/>
                <a:ea typeface="Noto Serif"/>
                <a:cs typeface="Noto Serif"/>
              </a:rPr>
              <a:t> at lærer gir en rask sammenfatning av hva som gjøres internasjonalt, nasjonalt og lokalt for å løse natur- og klimakrisen før de igangsettes med dilemmaoppgavene.</a:t>
            </a:r>
            <a:endParaRPr lang="nb-NO" dirty="0"/>
          </a:p>
          <a:p>
            <a:endParaRPr lang="nb-NO" dirty="0">
              <a:latin typeface="Noto Serif" panose="02020600060500020200" pitchFamily="18" charset="0"/>
              <a:ea typeface="Noto Serif"/>
              <a:cs typeface="Noto Serif"/>
            </a:endParaRPr>
          </a:p>
          <a:p>
            <a:r>
              <a:rPr lang="nb-NO" dirty="0"/>
              <a:t>FN jobber for å stanse naturkrisen ved å samle verden i en felles møteplass på forskjellige måter – fra kunnskap og forskning, til internasjonale avtaler og støtte til land og samfunn. Derfor kan vi si at FN jobber på tre måter: (1) FN støtter land, (2) FN lager globale mål og avtaler og (3) FN sprer kunnskap og støtter utdanning.</a:t>
            </a:r>
            <a:br>
              <a:rPr lang="nb-NO" b="0" i="0" dirty="0">
                <a:effectLst/>
                <a:latin typeface="Noto Serif" panose="02020600060500020200" pitchFamily="18" charset="0"/>
                <a:cs typeface="Noto Serif"/>
              </a:rPr>
            </a:br>
            <a:br>
              <a:rPr lang="nb-NO" b="0" i="0" dirty="0">
                <a:effectLst/>
                <a:latin typeface="Noto Serif" panose="02020600060500020200" pitchFamily="18" charset="0"/>
                <a:cs typeface="Noto Serif"/>
              </a:rPr>
            </a:br>
            <a:r>
              <a:rPr lang="nb-NO" b="0" dirty="0"/>
              <a:t>FN </a:t>
            </a:r>
            <a:r>
              <a:rPr lang="nb-NO" dirty="0"/>
              <a:t>har også egne organisasjoner som, på mange måter, jobber </a:t>
            </a:r>
            <a:r>
              <a:rPr lang="nb-NO" b="0" dirty="0"/>
              <a:t>for å støtte arbeidet med bærekraft. For eksempel: </a:t>
            </a:r>
            <a:r>
              <a:rPr lang="nb-NO" dirty="0"/>
              <a:t>UNEP jobber for at land, organisasjoner og bedrifter skal samarbeide for å beskytte natur og miljø. </a:t>
            </a:r>
            <a:r>
              <a:rPr lang="nb-NO" b="0" dirty="0"/>
              <a:t>UNDP hjelper land med å lage gode løsninger for klima og utvikling. </a:t>
            </a:r>
          </a:p>
          <a:p>
            <a:endParaRPr lang="nb-NO" b="0" dirty="0"/>
          </a:p>
          <a:p>
            <a:pPr fontAlgn="base"/>
            <a:r>
              <a:rPr lang="nb-NO" sz="1200" b="0" i="0" kern="1200" dirty="0">
                <a:solidFill>
                  <a:schemeClr val="tx1"/>
                </a:solidFill>
                <a:effectLst/>
                <a:latin typeface="+mn-lt"/>
                <a:ea typeface="+mn-ea"/>
                <a:cs typeface="+mn-cs"/>
              </a:rPr>
              <a:t>Det viktigste globale samarbeidet for å bekjempe tap av naturmangfold er FNs </a:t>
            </a:r>
            <a:r>
              <a:rPr lang="nb-NO" dirty="0"/>
              <a:t>konvensjon</a:t>
            </a:r>
            <a:r>
              <a:rPr lang="nb-NO" sz="1200" b="0" i="0" kern="1200" dirty="0">
                <a:solidFill>
                  <a:schemeClr val="tx1"/>
                </a:solidFill>
                <a:effectLst/>
                <a:latin typeface="+mn-lt"/>
                <a:ea typeface="+mn-ea"/>
                <a:cs typeface="+mn-cs"/>
              </a:rPr>
              <a:t> for biologisk mangfold. Konvensjonen ble undertegnet av 150 statsledere i Rio de Janeiro i 1992, og omfatter vern og bærekraftig bruk av alt naturmangfold. Gjennom FN kom en forpliktende naturavtale på plass i 2022. Norge bidro til at man klarte å sette på plass denne sterke global avtalen, og på bildet ser man at denne historiske avtalen ble vedtatt av alle verdens land, bortsett fra USA. En tilsvarende viktig avtale om havet kom på plass i 2023, som kalles for FNs havavtale.</a:t>
            </a:r>
            <a:endParaRPr lang="nb-NO" dirty="0"/>
          </a:p>
          <a:p>
            <a:endParaRPr lang="nb-NO" dirty="0"/>
          </a:p>
          <a:p>
            <a:r>
              <a:rPr lang="nb-NO" b="0" dirty="0"/>
              <a:t>FN har også to viktige grupper </a:t>
            </a:r>
            <a:r>
              <a:rPr lang="nb-NO" dirty="0"/>
              <a:t>som består av</a:t>
            </a:r>
            <a:r>
              <a:rPr lang="nb-NO" b="0" dirty="0"/>
              <a:t> eksperter:</a:t>
            </a:r>
          </a:p>
          <a:p>
            <a:r>
              <a:rPr lang="nb-NO" dirty="0"/>
              <a:t>FNs naturpanel (IPBES) ble startet i 2012. Det jobber på samme måte som klimapanelet, men handler om naturmangfold. I 2019 kom deres første store rapport. Den viste at naturen er i krise, og at tapet av arter går mye raskere enn før. Den sa også at det er vi mennesker som står bak de største truslene, og at vi må endre hvordan vi lever og ser på naturen for å snu utviklingen.</a:t>
            </a:r>
            <a:br>
              <a:rPr lang="nb-NO" dirty="0">
                <a:cs typeface="+mn-lt"/>
              </a:rPr>
            </a:br>
            <a:r>
              <a:rPr lang="nb-NO" b="0" dirty="0"/>
              <a:t>FNs klimapanel (IPCC) ble startet i 1988. Det består av forskere fra hele verden. De samler forskning om klimaendringer og hva det betyr for mennesker og natur. Klimapanelet skriver rapporter som verdens ledere bruker i klimaforhandlinger.</a:t>
            </a:r>
            <a:endParaRPr lang="nb-NO" dirty="0"/>
          </a:p>
        </p:txBody>
      </p:sp>
      <p:sp>
        <p:nvSpPr>
          <p:cNvPr id="4" name="Plassholder for lysbildenummer 3">
            <a:extLst>
              <a:ext uri="{FF2B5EF4-FFF2-40B4-BE49-F238E27FC236}">
                <a16:creationId xmlns:a16="http://schemas.microsoft.com/office/drawing/2014/main" id="{565FCDB7-8DF9-8228-13B5-71A8C6BE39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3AA58-E4F7-4A59-92F3-7862913680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61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6612E-3DCD-794F-66F1-886AA45050B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1E6C8F7-3A11-6E25-0DD0-FBAD66148D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B231775-F0EF-650B-7426-A81D32BF05AF}"/>
              </a:ext>
            </a:extLst>
          </p:cNvPr>
          <p:cNvSpPr>
            <a:spLocks noGrp="1"/>
          </p:cNvSpPr>
          <p:nvPr>
            <p:ph type="body" idx="1"/>
          </p:nvPr>
        </p:nvSpPr>
        <p:spPr/>
        <p:txBody>
          <a:bodyPr/>
          <a:lstStyle/>
          <a:p>
            <a:r>
              <a:rPr lang="nb-NO" dirty="0"/>
              <a:t>(til læreren: denne informasjonen står nevnt flere steder i artiklene som elevene har lest, men det er viktig for dilemmaoppgavene at lærer gir en rask sammenfatning av hva som gjøres internasjonalt, nasjonalt og lokalt for å løse natur- og klimakrisen før elevene setter i gang med dilemmaoppgavene).</a:t>
            </a:r>
            <a:endParaRPr lang="nb-NO" dirty="0">
              <a:solidFill>
                <a:srgbClr val="444444"/>
              </a:solidFill>
            </a:endParaRPr>
          </a:p>
          <a:p>
            <a:endParaRPr lang="nb-NO" dirty="0"/>
          </a:p>
          <a:p>
            <a:r>
              <a:rPr lang="nb-NO" dirty="0"/>
              <a:t>Hvordan Norge forsøker å stoppe naturkrisen kan deles inn i fem punkter:</a:t>
            </a:r>
          </a:p>
          <a:p>
            <a:pPr marL="342900" indent="-342900">
              <a:buAutoNum type="arabicPeriod"/>
            </a:pPr>
            <a:r>
              <a:rPr lang="nb-NO" dirty="0"/>
              <a:t>Norge lager oversikt og har status på naturen og naturmangfold. </a:t>
            </a:r>
          </a:p>
          <a:p>
            <a:pPr marL="342900" indent="-342900">
              <a:buAutoNum type="arabicPeriod"/>
            </a:pPr>
            <a:r>
              <a:rPr lang="nb-NO" dirty="0"/>
              <a:t>Norge lager, og følger opp, klima- og miljømål. </a:t>
            </a:r>
          </a:p>
          <a:p>
            <a:pPr marL="342900" indent="-342900">
              <a:buAutoNum type="arabicPeriod"/>
            </a:pPr>
            <a:r>
              <a:rPr lang="nb-NO" dirty="0"/>
              <a:t>Norge har en handlingsplan for bærekraftig bruk og bevaring av naturmangfoldet.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nb-NO" dirty="0"/>
              <a:t>Norge støtter land i det globale Sør. </a:t>
            </a:r>
            <a:r>
              <a:rPr lang="nb-NO" sz="1200" kern="1200" dirty="0">
                <a:solidFill>
                  <a:schemeClr val="tx1"/>
                </a:solidFill>
                <a:effectLst/>
                <a:latin typeface="+mn-lt"/>
                <a:ea typeface="+mn-ea"/>
                <a:cs typeface="+mn-cs"/>
              </a:rPr>
              <a:t>Det globale sør er en betegnelse for land som historisk har fått lite av gevinsten fra framgangen i verdensøkonomien. Betegnelsen henger sammen med at land i nord er generelt mer velstående og mer innflytelsesrike i internasjonal politikk enn land i sør, selv om det finnes mange unntak.</a:t>
            </a:r>
            <a:endParaRPr lang="nb-NO" dirty="0"/>
          </a:p>
          <a:p>
            <a:pPr marL="342900" indent="-342900">
              <a:buAutoNum type="arabicPeriod"/>
            </a:pPr>
            <a:r>
              <a:rPr lang="nb-NO" dirty="0"/>
              <a:t>Norge trenger innbyggere som bryr seg, slik som deg og meg.</a:t>
            </a:r>
          </a:p>
          <a:p>
            <a:endParaRPr lang="nb-NO" dirty="0"/>
          </a:p>
          <a:p>
            <a:pPr algn="l" fontAlgn="base">
              <a:spcAft>
                <a:spcPts val="1800"/>
              </a:spcAft>
              <a:buNone/>
            </a:pPr>
            <a:r>
              <a:rPr lang="nb-NO" b="0" i="0" dirty="0">
                <a:solidFill>
                  <a:srgbClr val="333333"/>
                </a:solidFill>
                <a:effectLst/>
                <a:latin typeface="Noto Serif" panose="02020600060500020200" pitchFamily="18" charset="0"/>
              </a:rPr>
              <a:t>Alle land har, som sagt, et ansvar for å nå FNs bærekraftsmål. Norge har vedtatt en handlingsplan for bærekraftig bruk og bevaring av naturmangfoldet. Handlingsplanen handler om hva Norge bør gjøre for å løse naturkrisen, både nasjonalt og internasjonalt, i tråd med sine forpliktelser i FNs naturavtale. Handlingsplanen slår også fast at arealendringer den største negative påvirkningsfaktoren på norsk natur på land, som er en av de fem årsakene til naturkrisen, som dere nå har lært. </a:t>
            </a:r>
          </a:p>
          <a:p>
            <a:pPr algn="l" fontAlgn="base">
              <a:spcAft>
                <a:spcPts val="1800"/>
              </a:spcAft>
              <a:buNone/>
            </a:pPr>
            <a:endParaRPr lang="nb-NO" b="0" i="0" dirty="0">
              <a:solidFill>
                <a:srgbClr val="333333"/>
              </a:solidFill>
              <a:effectLst/>
              <a:latin typeface="Noto Serif" panose="02020600060500020200" pitchFamily="18" charset="0"/>
            </a:endParaRPr>
          </a:p>
          <a:p>
            <a:pPr algn="l" fontAlgn="base">
              <a:spcAft>
                <a:spcPts val="1800"/>
              </a:spcAft>
              <a:buNone/>
            </a:pPr>
            <a:r>
              <a:rPr lang="nb-NO" b="0" i="0" dirty="0">
                <a:solidFill>
                  <a:srgbClr val="333333"/>
                </a:solidFill>
                <a:effectLst/>
                <a:latin typeface="Noto Serif" panose="02020600060500020200" pitchFamily="18" charset="0"/>
              </a:rPr>
              <a:t>I tillegg er det viktig å poengtere viktigheten av deg og meg. Vi er en del av løsningen. Å endre samfunnet vårt til å bli bærekraftig krever større endringer enn at du og jeg som forbrukere endrer våre vaner og vår livsstil, selv om det også er viktig. Større samfunnsendringer må til, og du kan spille en viktig rolle i denne samfunnsendringen gjennom politisk engasjement, for eksempel i et parti eller en organisasjon. De gode, varige løsningene er som regel et resultat av kunnskap, samarbeid, og målrettet organisering. </a:t>
            </a:r>
          </a:p>
        </p:txBody>
      </p:sp>
      <p:sp>
        <p:nvSpPr>
          <p:cNvPr id="4" name="Plassholder for lysbildenummer 3">
            <a:extLst>
              <a:ext uri="{FF2B5EF4-FFF2-40B4-BE49-F238E27FC236}">
                <a16:creationId xmlns:a16="http://schemas.microsoft.com/office/drawing/2014/main" id="{98E3C5D5-C43B-0BD2-9E64-629166A1EC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3AA58-E4F7-4A59-92F3-7862913680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57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07000"/>
              </a:lnSpc>
              <a:spcAft>
                <a:spcPts val="800"/>
              </a:spcAft>
            </a:pPr>
            <a:r>
              <a:rPr lang="nb-NO" sz="1800" dirty="0">
                <a:solidFill>
                  <a:srgbClr val="333333"/>
                </a:solidFill>
                <a:effectLst/>
                <a:latin typeface="Noto Serif"/>
                <a:ea typeface="Calibri"/>
                <a:cs typeface="Noto Serif"/>
              </a:rPr>
              <a:t>For å belyse dilemmaene knyttet til vindkraft skal vi nå se på ulike perspektiver med utgangspunkt i roller. Be elevene om å snakke sammen med sidemannen eller i mindre diskusjonsgrupper i </a:t>
            </a:r>
            <a:r>
              <a:rPr lang="nb-NO" sz="1800" dirty="0">
                <a:solidFill>
                  <a:srgbClr val="333333"/>
                </a:solidFill>
                <a:latin typeface="Noto Serif"/>
                <a:ea typeface="Calibri"/>
                <a:cs typeface="Noto Serif"/>
              </a:rPr>
              <a:t>10 </a:t>
            </a:r>
            <a:r>
              <a:rPr lang="nb-NO" sz="1800" dirty="0">
                <a:solidFill>
                  <a:srgbClr val="333333"/>
                </a:solidFill>
                <a:effectLst/>
                <a:latin typeface="Noto Serif"/>
                <a:ea typeface="Calibri"/>
                <a:cs typeface="Noto Serif"/>
              </a:rPr>
              <a:t>min, og be dem innta standpunkt og tenke over hva de tror de ulike personene/rollene mener om saken «vindmøller i Norge». Se på én og én rolle om gangen og oppsummer kort sammen med elevene i plenum</a:t>
            </a:r>
            <a:r>
              <a:rPr lang="nb-NO" sz="1800" dirty="0">
                <a:solidFill>
                  <a:srgbClr val="333333"/>
                </a:solidFill>
                <a:latin typeface="Noto Serif"/>
                <a:ea typeface="Calibri"/>
                <a:cs typeface="Noto Serif"/>
              </a:rPr>
              <a:t> (15 min).</a:t>
            </a:r>
            <a:endParaRPr lang="nb-NO" sz="1800" dirty="0">
              <a:solidFill>
                <a:srgbClr val="333333"/>
              </a:solidFill>
              <a:effectLst/>
              <a:latin typeface="Noto Serif"/>
              <a:ea typeface="Calibri"/>
              <a:cs typeface="Noto Serif"/>
            </a:endParaRPr>
          </a:p>
          <a:p>
            <a:pPr algn="just">
              <a:lnSpc>
                <a:spcPct val="107000"/>
              </a:lnSpc>
              <a:spcAft>
                <a:spcPts val="800"/>
              </a:spcAft>
            </a:pPr>
            <a:endParaRPr lang="nb-NO" sz="1800" dirty="0">
              <a:effectLst/>
              <a:latin typeface="Noto Serif" panose="02020600060500020200"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b-NO" sz="1800" dirty="0">
                <a:solidFill>
                  <a:srgbClr val="333333"/>
                </a:solidFill>
                <a:effectLst/>
                <a:latin typeface="Noto Serif"/>
                <a:ea typeface="Calibri"/>
                <a:cs typeface="Noto Serif"/>
              </a:rPr>
              <a:t>Spørsmål du kan bruke for å få i gang samtalen mellom elevene:</a:t>
            </a:r>
            <a:endParaRPr lang="nb-NO" sz="1800" dirty="0">
              <a:effectLst/>
              <a:latin typeface="Noto Serif"/>
              <a:ea typeface="Calibri"/>
              <a:cs typeface="Noto Serif"/>
            </a:endParaRPr>
          </a:p>
          <a:p>
            <a:pPr marL="342900" lvl="0" indent="-342900" algn="just">
              <a:lnSpc>
                <a:spcPct val="107000"/>
              </a:lnSpc>
              <a:buFont typeface="Calibri" panose="02110004020202020204"/>
              <a:buChar char="-"/>
            </a:pPr>
            <a:r>
              <a:rPr lang="nb-NO" sz="1800" dirty="0">
                <a:solidFill>
                  <a:srgbClr val="333333"/>
                </a:solidFill>
                <a:effectLst/>
                <a:latin typeface="Noto Serif"/>
                <a:ea typeface="Calibri"/>
                <a:cs typeface="Noto Serif"/>
              </a:rPr>
              <a:t>Tror dere vedkommende er for eller mot utbyggingen?</a:t>
            </a:r>
            <a:endParaRPr lang="nb-NO" sz="1800" dirty="0">
              <a:effectLst/>
              <a:latin typeface="Noto Serif"/>
              <a:ea typeface="Calibri"/>
              <a:cs typeface="Noto Serif"/>
            </a:endParaRPr>
          </a:p>
          <a:p>
            <a:pPr marL="342900" lvl="0" indent="-342900" algn="just">
              <a:lnSpc>
                <a:spcPct val="107000"/>
              </a:lnSpc>
              <a:spcAft>
                <a:spcPts val="800"/>
              </a:spcAft>
              <a:buFont typeface="Calibri" panose="02110004020202020204"/>
              <a:buChar char="-"/>
            </a:pPr>
            <a:r>
              <a:rPr lang="nb-NO" sz="1800" dirty="0">
                <a:solidFill>
                  <a:srgbClr val="333333"/>
                </a:solidFill>
                <a:effectLst/>
                <a:latin typeface="Noto Serif"/>
                <a:ea typeface="Calibri"/>
                <a:cs typeface="Noto Serif"/>
              </a:rPr>
              <a:t>Hvorfor tror dere dette er standpunktet til denne personen?</a:t>
            </a:r>
          </a:p>
          <a:p>
            <a:pPr marL="342900" lvl="0" indent="-342900" algn="just">
              <a:lnSpc>
                <a:spcPct val="107000"/>
              </a:lnSpc>
              <a:spcAft>
                <a:spcPts val="800"/>
              </a:spcAft>
              <a:buFont typeface="Calibri" panose="02110004020202020204"/>
              <a:buChar char="-"/>
            </a:pPr>
            <a:r>
              <a:rPr lang="nb-NO" sz="1800" dirty="0">
                <a:solidFill>
                  <a:srgbClr val="333333"/>
                </a:solidFill>
                <a:effectLst/>
                <a:latin typeface="Noto Serif"/>
                <a:ea typeface="Calibri"/>
                <a:cs typeface="Noto Serif"/>
              </a:rPr>
              <a:t>Hva tenker dere, er det enkelt å bestemme seg for om man skal være for eller mot i dette tilfellet? Finnes det noen mellomting?</a:t>
            </a:r>
          </a:p>
          <a:p>
            <a:pPr marL="342900" lvl="0" indent="-342900" algn="just">
              <a:lnSpc>
                <a:spcPct val="107000"/>
              </a:lnSpc>
              <a:spcAft>
                <a:spcPts val="800"/>
              </a:spcAft>
              <a:buFont typeface="Calibri" panose="02110004020202020204"/>
              <a:buChar char="-"/>
            </a:pPr>
            <a:r>
              <a:rPr lang="nb-NO" sz="1800" dirty="0">
                <a:solidFill>
                  <a:srgbClr val="333333"/>
                </a:solidFill>
                <a:effectLst/>
                <a:latin typeface="Noto Serif"/>
                <a:ea typeface="Calibri"/>
                <a:cs typeface="Noto Serif"/>
              </a:rPr>
              <a:t>Hvor går grensen for hvor store naturinngrep vi skal tillate? Hvilke hensyn skal veie tyngst når vi tar slike beslutninger?</a:t>
            </a:r>
            <a:endParaRPr lang="nb-NO" sz="1800" dirty="0">
              <a:effectLst/>
              <a:latin typeface="Noto Serif"/>
              <a:ea typeface="Calibri"/>
              <a:cs typeface="Noto Serif"/>
            </a:endParaRPr>
          </a:p>
          <a:p>
            <a:pPr marL="342900" lvl="0" indent="-342900" algn="just">
              <a:lnSpc>
                <a:spcPct val="107000"/>
              </a:lnSpc>
              <a:spcAft>
                <a:spcPts val="800"/>
              </a:spcAft>
              <a:buFont typeface="Calibri" panose="02110004020202020204"/>
              <a:buChar char="-"/>
            </a:pPr>
            <a:endParaRPr lang="nb-NO" sz="1800" dirty="0">
              <a:effectLst/>
              <a:latin typeface="Noto Serif" panose="02020600060500020200" pitchFamily="18" charset="0"/>
              <a:ea typeface="Calibri" panose="020F0502020204030204" pitchFamily="34" charset="0"/>
              <a:cs typeface="Times New Roman" panose="02020603050405020304" pitchFamily="18" charset="0"/>
            </a:endParaRPr>
          </a:p>
          <a:p>
            <a:r>
              <a:rPr lang="nb-NO" dirty="0"/>
              <a:t>Noen punkter du kan ha med deg inn i fellessamtalen (ca. 15 min):</a:t>
            </a:r>
          </a:p>
          <a:p>
            <a:pPr marL="171450" indent="-171450">
              <a:buFont typeface="Calibri"/>
              <a:buChar char="-"/>
            </a:pPr>
            <a:r>
              <a:rPr lang="nb-NO" sz="1200" dirty="0">
                <a:solidFill>
                  <a:srgbClr val="333333"/>
                </a:solidFill>
                <a:effectLst/>
                <a:latin typeface="Noto Serif"/>
                <a:ea typeface="Calibri"/>
                <a:cs typeface="Noto Serif"/>
              </a:rPr>
              <a:t>Basert på det dere har lest og diskutert, ser dere noen dilemmaene her? Forklar. </a:t>
            </a:r>
            <a:endParaRPr lang="nb-NO" dirty="0">
              <a:solidFill>
                <a:srgbClr val="333333"/>
              </a:solidFill>
              <a:latin typeface="Noto Serif"/>
              <a:ea typeface="Calibri"/>
              <a:cs typeface="Noto Serif"/>
            </a:endParaRPr>
          </a:p>
          <a:p>
            <a:pPr marL="342900" lvl="1" indent="-171450">
              <a:buFont typeface="Courier New"/>
              <a:buChar char="o"/>
            </a:pPr>
            <a:r>
              <a:rPr lang="nb-NO" sz="1200" dirty="0">
                <a:solidFill>
                  <a:srgbClr val="333333"/>
                </a:solidFill>
                <a:effectLst/>
                <a:latin typeface="Noto Serif"/>
                <a:ea typeface="Calibri"/>
                <a:cs typeface="Noto Serif"/>
              </a:rPr>
              <a:t>For på den ene siden krever klimaendringene at vi omstiller oss til fornybare energikilder, men naturinngrepene, som vindmølleparker medfører, har på den andre </a:t>
            </a:r>
            <a:r>
              <a:rPr lang="nb-NO" dirty="0">
                <a:solidFill>
                  <a:srgbClr val="333333"/>
                </a:solidFill>
                <a:latin typeface="Noto Serif"/>
                <a:ea typeface="Calibri"/>
                <a:cs typeface="Noto Serif"/>
              </a:rPr>
              <a:t>siden</a:t>
            </a:r>
            <a:r>
              <a:rPr lang="nb-NO" sz="1200" dirty="0">
                <a:solidFill>
                  <a:srgbClr val="333333"/>
                </a:solidFill>
                <a:effectLst/>
                <a:latin typeface="Noto Serif"/>
                <a:ea typeface="Calibri"/>
                <a:cs typeface="Noto Serif"/>
              </a:rPr>
              <a:t> negative konsekvenser for miljøet og lagring av CO</a:t>
            </a:r>
            <a:r>
              <a:rPr lang="nb-NO" sz="1200" baseline="-25000" dirty="0">
                <a:solidFill>
                  <a:srgbClr val="333333"/>
                </a:solidFill>
                <a:effectLst/>
                <a:latin typeface="Noto Serif"/>
                <a:ea typeface="Calibri"/>
                <a:cs typeface="Noto Serif"/>
              </a:rPr>
              <a:t>2</a:t>
            </a:r>
            <a:r>
              <a:rPr lang="nb-NO" sz="1200" dirty="0">
                <a:solidFill>
                  <a:srgbClr val="333333"/>
                </a:solidFill>
                <a:effectLst/>
                <a:latin typeface="Noto Serif"/>
                <a:ea typeface="Calibri"/>
                <a:cs typeface="Noto Serif"/>
              </a:rPr>
              <a:t>.</a:t>
            </a:r>
            <a:r>
              <a:rPr lang="nb-NO" dirty="0">
                <a:solidFill>
                  <a:srgbClr val="333333"/>
                </a:solidFill>
                <a:latin typeface="Noto Serif"/>
                <a:ea typeface="Calibri"/>
                <a:cs typeface="Noto Serif"/>
              </a:rPr>
              <a:t> Bør man i dette tilfellet vurdere konsekvenser</a:t>
            </a:r>
            <a:r>
              <a:rPr lang="nb-NO" sz="1200" dirty="0">
                <a:solidFill>
                  <a:srgbClr val="333333"/>
                </a:solidFill>
                <a:effectLst/>
                <a:latin typeface="Noto Serif"/>
                <a:ea typeface="Calibri"/>
                <a:cs typeface="Noto Serif"/>
              </a:rPr>
              <a:t> </a:t>
            </a:r>
            <a:r>
              <a:rPr lang="nb-NO" dirty="0">
                <a:solidFill>
                  <a:srgbClr val="333333"/>
                </a:solidFill>
                <a:latin typeface="Noto Serif"/>
                <a:ea typeface="Calibri"/>
                <a:cs typeface="Noto Serif"/>
              </a:rPr>
              <a:t>på kortsikt og langsikt, altså vil det å gjøre noe i dag som har store konsekvenser være bedre fordi klimaendringene vil bli bedre på langsikt, eller motsatt? Finnes det en løsning hvor "alle" parter kan vinne? Hvorfor/hvorfor ikke?  </a:t>
            </a:r>
            <a:endParaRPr lang="nb-NO" dirty="0"/>
          </a:p>
          <a:p>
            <a:pPr marL="171450" indent="-171450">
              <a:buFont typeface="Calibri"/>
              <a:buChar char="-"/>
            </a:pPr>
            <a:r>
              <a:rPr lang="nb-NO" b="0" dirty="0"/>
              <a:t>Løsningen på klimaproblemet må være rettferdig</a:t>
            </a:r>
            <a:r>
              <a:rPr lang="nb-NO" dirty="0"/>
              <a:t>, og i hvilken grad er den det i denne saken her? Hva vil rettferdighet si i denne saken?</a:t>
            </a:r>
            <a:endParaRPr lang="nb-NO" b="0" dirty="0"/>
          </a:p>
          <a:p>
            <a:pPr marL="171450" indent="-171450">
              <a:buFont typeface="Calibri"/>
              <a:buChar char="-"/>
            </a:pPr>
            <a:r>
              <a:rPr lang="nb-NO" dirty="0"/>
              <a:t>Klimaproblemet vil bidra til å fordele makt og ressurser på bestemte måter, uansett hvordan vi løser det. Jo større del av karbonbudsjettet vi i Norge slipper ut i dag, jo mindre blir det igjen til andre land, og til generasjonene som kommer etter oss. Hvis internasjonalt klimasamarbeid skal lykkes må alle partene føle at betingelsene er rettferdige.</a:t>
            </a:r>
            <a:endParaRPr lang="en-US"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Ikke et poeng å konkludere i fellessamtalen, men å få høre fra elevene og hva de har tenkt, og at du som foredragsholder belyser og viser fram nyanser og ulike ståsteder.</a:t>
            </a:r>
          </a:p>
          <a:p>
            <a:endParaRPr lang="nb-NO" dirty="0"/>
          </a:p>
          <a:p>
            <a:r>
              <a:rPr lang="nb-NO" dirty="0"/>
              <a:t>KILDER OM DU VIL LESE DEG MER OPP:</a:t>
            </a:r>
          </a:p>
          <a:p>
            <a:r>
              <a:rPr lang="nb-NO" dirty="0"/>
              <a:t>Norge og naturkrisen: </a:t>
            </a:r>
            <a:r>
              <a:rPr lang="nb-NO" u="sng" dirty="0">
                <a:hlinkClick r:id="rId3">
                  <a:extLst>
                    <a:ext uri="{A12FA001-AC4F-418D-AE19-62706E023703}">
                      <ahyp:hlinkClr xmlns:ahyp="http://schemas.microsoft.com/office/drawing/2018/hyperlinkcolor" val="tx"/>
                    </a:ext>
                  </a:extLst>
                </a:hlinkClick>
              </a:rPr>
              <a:t>https://fn.no/tema/natur-og-klima/norge-og-naturkrisen</a:t>
            </a:r>
          </a:p>
          <a:p>
            <a:pPr marL="0" indent="0">
              <a:buFontTx/>
              <a:buNone/>
            </a:pPr>
            <a:r>
              <a:rPr lang="nb-NO" dirty="0"/>
              <a:t>Kraftutbygging, Vindkraft: </a:t>
            </a:r>
            <a:r>
              <a:rPr lang="nb-NO" u="sng" dirty="0"/>
              <a:t>https://www.nationen.no/klimakrisen-og-naturkrisen-er-ikke-adskilte-kriser/o/5-148-756189</a:t>
            </a:r>
          </a:p>
          <a:p>
            <a:pPr marL="0" indent="0">
              <a:buFontTx/>
              <a:buNone/>
            </a:pPr>
            <a:r>
              <a:rPr lang="nb-NO" b="0" i="0" u="none" strike="noStrike" dirty="0">
                <a:effectLst/>
                <a:latin typeface="Segoe UI"/>
                <a:cs typeface="Segoe UI"/>
              </a:rPr>
              <a:t>Havvind, arbeidsplasser og natur i Suldal, Rogaland: </a:t>
            </a:r>
            <a:r>
              <a:rPr lang="nb-NO" b="0" i="0" u="none" strike="noStrike" dirty="0">
                <a:effectLst/>
                <a:latin typeface="Segoe UI"/>
                <a:cs typeface="Segoe UI"/>
                <a:hlinkClick r:id="rId4"/>
              </a:rPr>
              <a:t>https://www.nrk.no/rogaland/gigantiske-havvind-planar-splittar-bygda-1.15721838</a:t>
            </a:r>
            <a:r>
              <a:rPr lang="nb-NO" b="0" i="0" u="none" strike="noStrike" dirty="0">
                <a:effectLst/>
                <a:latin typeface="Segoe UI"/>
                <a:cs typeface="Segoe UI"/>
              </a:rPr>
              <a:t> </a:t>
            </a:r>
            <a:endParaRPr lang="nb-NO" dirty="0">
              <a:latin typeface="Segoe UI"/>
              <a:cs typeface="Segoe UI"/>
            </a:endParaRPr>
          </a:p>
        </p:txBody>
      </p:sp>
      <p:sp>
        <p:nvSpPr>
          <p:cNvPr id="4" name="Plassholder for lysbildenummer 3"/>
          <p:cNvSpPr>
            <a:spLocks noGrp="1"/>
          </p:cNvSpPr>
          <p:nvPr>
            <p:ph type="sldNum" sz="quarter" idx="5"/>
          </p:nvPr>
        </p:nvSpPr>
        <p:spPr/>
        <p:txBody>
          <a:bodyPr/>
          <a:lstStyle/>
          <a:p>
            <a:fld id="{6AA3AA58-E4F7-4A59-92F3-786291368065}" type="slidenum">
              <a:rPr lang="nb-NO" smtClean="0"/>
              <a:t>8</a:t>
            </a:fld>
            <a:endParaRPr lang="nb-NO"/>
          </a:p>
        </p:txBody>
      </p:sp>
    </p:spTree>
    <p:extLst>
      <p:ext uri="{BB962C8B-B14F-4D97-AF65-F5344CB8AC3E}">
        <p14:creationId xmlns:p14="http://schemas.microsoft.com/office/powerpoint/2010/main" val="314319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6E11A-0C1F-BD43-3AD6-C74027875C8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EC65314-8A94-4CC7-B515-FC35521352B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313C76-6C6A-B4CF-4A39-64E94BE88BA5}"/>
              </a:ext>
            </a:extLst>
          </p:cNvPr>
          <p:cNvSpPr>
            <a:spLocks noGrp="1"/>
          </p:cNvSpPr>
          <p:nvPr>
            <p:ph type="body" idx="1"/>
          </p:nvPr>
        </p:nvSpPr>
        <p:spPr/>
        <p:txBody>
          <a:bodyPr/>
          <a:lstStyle/>
          <a:p>
            <a:pPr algn="l" fontAlgn="base">
              <a:spcAft>
                <a:spcPts val="1800"/>
              </a:spcAft>
              <a:buNone/>
            </a:pPr>
            <a:r>
              <a:rPr lang="nb-NO" b="0" i="0" dirty="0">
                <a:solidFill>
                  <a:srgbClr val="333333"/>
                </a:solidFill>
                <a:effectLst/>
                <a:latin typeface="Noto Serif"/>
                <a:ea typeface="Noto Serif"/>
                <a:cs typeface="Noto Serif"/>
              </a:rPr>
              <a:t>Sammenfattende avslutning av læreren:</a:t>
            </a:r>
          </a:p>
          <a:p>
            <a:pPr algn="l" fontAlgn="base">
              <a:spcAft>
                <a:spcPts val="1800"/>
              </a:spcAft>
              <a:buNone/>
            </a:pPr>
            <a:r>
              <a:rPr lang="nb-NO" b="0" i="0" dirty="0">
                <a:solidFill>
                  <a:srgbClr val="333333"/>
                </a:solidFill>
                <a:effectLst/>
                <a:latin typeface="Noto Serif"/>
                <a:ea typeface="Noto Serif"/>
                <a:cs typeface="Noto Serif"/>
              </a:rPr>
              <a:t>Natur og klimakrisen påvirker hverandre, og ofte er et tiltak for å løse den ene også et tiltak for å løse den andre. Men selv om klima- og naturkrisen henger sammen, er det ikke alltid lett å finne tiltak som er gode for begge. Og noen ganger er det konflikt mellom dem.</a:t>
            </a:r>
          </a:p>
          <a:p>
            <a:pPr algn="l" fontAlgn="base">
              <a:spcAft>
                <a:spcPts val="1800"/>
              </a:spcAft>
              <a:buNone/>
            </a:pPr>
            <a:endParaRPr lang="nb-NO" b="0" i="0" dirty="0">
              <a:solidFill>
                <a:srgbClr val="333333"/>
              </a:solidFill>
              <a:effectLst/>
              <a:latin typeface="Noto Serif" panose="02020600060500020200" pitchFamily="18" charset="0"/>
            </a:endParaRPr>
          </a:p>
          <a:p>
            <a:pPr fontAlgn="base">
              <a:spcAft>
                <a:spcPts val="1800"/>
              </a:spcAft>
            </a:pPr>
            <a:r>
              <a:rPr lang="nb-NO" b="0" i="0" dirty="0">
                <a:solidFill>
                  <a:srgbClr val="333333"/>
                </a:solidFill>
                <a:effectLst/>
                <a:latin typeface="Noto Serif"/>
                <a:ea typeface="Noto Serif"/>
                <a:cs typeface="Noto Serif"/>
              </a:rPr>
              <a:t>For eksempel kan planting av trær ødelegge et lokalt økosystem, selv om flere trær er et bra klimatiltak. Et annet eksempel er vindmøller, som vi diskuterte i stad. Men en ting er sikkert, og det er at for å hindre tap av naturmangfold kreves en rekke samfunnsendringer. Det er mange vanskelige avgjørelser som må tas når store endringer skal gjennomføres. Dilemmaene som oppstår handler </a:t>
            </a:r>
            <a:r>
              <a:rPr lang="nb-NO" dirty="0">
                <a:solidFill>
                  <a:srgbClr val="333333"/>
                </a:solidFill>
                <a:latin typeface="Noto Serif"/>
                <a:ea typeface="Noto Serif"/>
                <a:cs typeface="Noto Serif"/>
              </a:rPr>
              <a:t>derfor </a:t>
            </a:r>
            <a:r>
              <a:rPr lang="nb-NO" b="0" i="0" dirty="0">
                <a:solidFill>
                  <a:srgbClr val="333333"/>
                </a:solidFill>
                <a:effectLst/>
                <a:latin typeface="Noto Serif"/>
                <a:ea typeface="Noto Serif"/>
                <a:cs typeface="Noto Serif"/>
              </a:rPr>
              <a:t>ikke bare om forholdet mellom klima og natur, men </a:t>
            </a:r>
            <a:r>
              <a:rPr lang="nb-NO" dirty="0">
                <a:solidFill>
                  <a:srgbClr val="333333"/>
                </a:solidFill>
                <a:latin typeface="Noto Serif"/>
                <a:ea typeface="Noto Serif"/>
                <a:cs typeface="Noto Serif"/>
              </a:rPr>
              <a:t>dilemmaene handler også om </a:t>
            </a:r>
            <a:r>
              <a:rPr lang="nb-NO" b="0" i="0" dirty="0">
                <a:solidFill>
                  <a:srgbClr val="333333"/>
                </a:solidFill>
                <a:effectLst/>
                <a:latin typeface="Noto Serif"/>
                <a:ea typeface="Noto Serif"/>
                <a:cs typeface="Noto Serif"/>
              </a:rPr>
              <a:t>økonomiske og sosiale forhold. Det </a:t>
            </a:r>
            <a:r>
              <a:rPr lang="nb-NO" dirty="0">
                <a:solidFill>
                  <a:srgbClr val="333333"/>
                </a:solidFill>
                <a:latin typeface="Noto Serif"/>
                <a:ea typeface="Noto Serif"/>
                <a:cs typeface="Noto Serif"/>
              </a:rPr>
              <a:t>er </a:t>
            </a:r>
            <a:r>
              <a:rPr lang="nb-NO" b="0" i="0" dirty="0">
                <a:solidFill>
                  <a:srgbClr val="333333"/>
                </a:solidFill>
                <a:effectLst/>
                <a:latin typeface="Noto Serif"/>
                <a:ea typeface="Noto Serif"/>
                <a:cs typeface="Noto Serif"/>
              </a:rPr>
              <a:t>avgjørende å se disse tingene i sammenheng </a:t>
            </a:r>
            <a:r>
              <a:rPr lang="nb-NO" dirty="0">
                <a:solidFill>
                  <a:srgbClr val="333333"/>
                </a:solidFill>
                <a:latin typeface="Noto Serif"/>
                <a:ea typeface="Noto Serif"/>
                <a:cs typeface="Noto Serif"/>
              </a:rPr>
              <a:t>dersom vi skal</a:t>
            </a:r>
            <a:r>
              <a:rPr lang="nb-NO" b="0" i="0" dirty="0">
                <a:solidFill>
                  <a:srgbClr val="333333"/>
                </a:solidFill>
                <a:effectLst/>
                <a:latin typeface="Noto Serif"/>
                <a:ea typeface="Noto Serif"/>
                <a:cs typeface="Noto Serif"/>
              </a:rPr>
              <a:t> lykkes. </a:t>
            </a:r>
          </a:p>
          <a:p>
            <a:pPr fontAlgn="base">
              <a:spcAft>
                <a:spcPts val="1800"/>
              </a:spcAft>
              <a:defRPr/>
            </a:pPr>
            <a:br>
              <a:rPr lang="nb-NO" b="0" i="0" dirty="0">
                <a:effectLst/>
                <a:latin typeface="Noto Serif" panose="02020600060500020200" pitchFamily="18" charset="0"/>
                <a:cs typeface="Noto Serif"/>
              </a:rPr>
            </a:br>
            <a:r>
              <a:rPr lang="nb-NO" b="0" i="0" dirty="0">
                <a:solidFill>
                  <a:srgbClr val="333333"/>
                </a:solidFill>
                <a:effectLst/>
                <a:latin typeface="Noto Serif"/>
                <a:ea typeface="Noto Serif"/>
                <a:cs typeface="Noto Serif"/>
              </a:rPr>
              <a:t>Noen av konfliktene som oppstår når vi skal forsøke å løse natur- og klimakrisen kan best beskrives som dilemmaer mellom ulike goder. Men i mange tilfeller er det bedre beskrevet som en</a:t>
            </a:r>
            <a:r>
              <a:rPr lang="nb-NO" dirty="0">
                <a:solidFill>
                  <a:srgbClr val="333333"/>
                </a:solidFill>
                <a:latin typeface="Noto Serif"/>
                <a:ea typeface="Noto Serif"/>
                <a:cs typeface="Noto Serif"/>
              </a:rPr>
              <a:t> interessekamp, </a:t>
            </a:r>
            <a:r>
              <a:rPr lang="nb-NO" b="0" i="0" dirty="0">
                <a:solidFill>
                  <a:srgbClr val="333333"/>
                </a:solidFill>
                <a:effectLst/>
                <a:latin typeface="Noto Serif"/>
                <a:ea typeface="Noto Serif"/>
                <a:cs typeface="Noto Serif"/>
              </a:rPr>
              <a:t>for eksempel mellom felleskapet og særinteresser, eller mellom nåtidens og fremtidens generasjoner. Når mektige interesser er nært knyttet til aktiviteter som er skadelig for klima og natur, er det enda vanskeligere å få gjennomført de nødvendige samfunnsendringene. Samtidig skal vi ikke undervurdere viktigheten av deg og meg. For de gode, varige løsningene er som regel et resultat av kunnskap, samarbeid, og målrettet organisering. Vi må fortsette å bruke stemmen vår og vi må fortsette å snakke høyt om dilemmaene og konfliktene ved natur- og klimakrisen. For til syvende og sist </a:t>
            </a:r>
            <a:r>
              <a:rPr lang="nb-NO" dirty="0">
                <a:solidFill>
                  <a:srgbClr val="333333"/>
                </a:solidFill>
                <a:latin typeface="Noto Serif"/>
                <a:ea typeface="Noto Serif"/>
                <a:cs typeface="Noto Serif"/>
              </a:rPr>
              <a:t>så kan</a:t>
            </a:r>
            <a:r>
              <a:rPr lang="nb-NO" b="0" i="0" dirty="0">
                <a:solidFill>
                  <a:srgbClr val="333333"/>
                </a:solidFill>
                <a:effectLst/>
                <a:latin typeface="Noto Serif"/>
                <a:ea typeface="Noto Serif"/>
                <a:cs typeface="Noto Serif"/>
              </a:rPr>
              <a:t> ingen gjøre alt, men alle kan gjøre noe. </a:t>
            </a:r>
          </a:p>
          <a:p>
            <a:pPr marL="0" marR="0" lvl="0" indent="0" algn="l" defTabSz="914400" rtl="0" eaLnBrk="1" fontAlgn="base" latinLnBrk="0" hangingPunct="1">
              <a:lnSpc>
                <a:spcPct val="100000"/>
              </a:lnSpc>
              <a:spcBef>
                <a:spcPts val="0"/>
              </a:spcBef>
              <a:spcAft>
                <a:spcPts val="1800"/>
              </a:spcAft>
              <a:buClrTx/>
              <a:buSzTx/>
              <a:buFontTx/>
              <a:buNone/>
              <a:tabLst/>
              <a:defRPr/>
            </a:pPr>
            <a:endParaRPr lang="nb-NO" b="0" i="0" dirty="0">
              <a:solidFill>
                <a:srgbClr val="333333"/>
              </a:solidFill>
              <a:effectLst/>
              <a:latin typeface="Noto Serif" panose="02020600060500020200" pitchFamily="18" charset="0"/>
            </a:endParaRPr>
          </a:p>
          <a:p>
            <a:pPr marL="0" marR="0" lvl="0" indent="0" algn="l" defTabSz="914400" rtl="0" eaLnBrk="1" fontAlgn="base" latinLnBrk="0" hangingPunct="1">
              <a:lnSpc>
                <a:spcPct val="100000"/>
              </a:lnSpc>
              <a:spcBef>
                <a:spcPts val="0"/>
              </a:spcBef>
              <a:spcAft>
                <a:spcPts val="1800"/>
              </a:spcAft>
              <a:buClrTx/>
              <a:buSzTx/>
              <a:buFontTx/>
              <a:buNone/>
              <a:tabLst/>
              <a:defRPr/>
            </a:pPr>
            <a:r>
              <a:rPr lang="nb-NO" b="0" i="0" dirty="0">
                <a:solidFill>
                  <a:srgbClr val="333333"/>
                </a:solidFill>
                <a:effectLst/>
                <a:latin typeface="Noto Serif"/>
                <a:ea typeface="Noto Serif"/>
                <a:cs typeface="Noto Serif"/>
              </a:rPr>
              <a:t>Selv om solen på bildet her kanskje går ned, så vil</a:t>
            </a:r>
            <a:r>
              <a:rPr lang="nb-NO" dirty="0"/>
              <a:t> lyset aldri slukne helt. Ikke så lenge noen reiser seg for naturen og klimaet. </a:t>
            </a:r>
            <a:r>
              <a:rPr lang="nb-NO" b="0" dirty="0"/>
              <a:t>For selv når himmelen brenner og vinden stilner, vet vi at morgendagen fortsatt kan fylles med fornyet vilje for endring starter ikke med alt. Den kan også starte med en bevegelse, en stemme og en handling. </a:t>
            </a:r>
            <a:r>
              <a:rPr lang="nb-NO" sz="1200" b="1" i="0" kern="1200" dirty="0">
                <a:solidFill>
                  <a:schemeClr val="tx1"/>
                </a:solidFill>
                <a:effectLst/>
                <a:latin typeface="+mn-lt"/>
                <a:ea typeface="+mn-ea"/>
                <a:cs typeface="+mn-cs"/>
              </a:rPr>
              <a:t>Du er en del av løsningen!</a:t>
            </a:r>
          </a:p>
          <a:p>
            <a:pPr marL="0" marR="0" lvl="0" indent="0" algn="l" defTabSz="914400" rtl="0" eaLnBrk="1" fontAlgn="base" latinLnBrk="0" hangingPunct="1">
              <a:lnSpc>
                <a:spcPct val="100000"/>
              </a:lnSpc>
              <a:spcBef>
                <a:spcPts val="0"/>
              </a:spcBef>
              <a:spcAft>
                <a:spcPts val="1800"/>
              </a:spcAft>
              <a:buClrTx/>
              <a:buSzTx/>
              <a:buFontTx/>
              <a:buNone/>
              <a:tabLst/>
              <a:defRPr/>
            </a:pPr>
            <a:endParaRPr lang="nb-NO" b="0" i="0" dirty="0">
              <a:solidFill>
                <a:srgbClr val="333333"/>
              </a:solidFill>
              <a:effectLst/>
              <a:latin typeface="Noto Serif" panose="02020600060500020200" pitchFamily="18" charset="0"/>
            </a:endParaRPr>
          </a:p>
        </p:txBody>
      </p:sp>
      <p:sp>
        <p:nvSpPr>
          <p:cNvPr id="4" name="Plassholder for lysbildenummer 3">
            <a:extLst>
              <a:ext uri="{FF2B5EF4-FFF2-40B4-BE49-F238E27FC236}">
                <a16:creationId xmlns:a16="http://schemas.microsoft.com/office/drawing/2014/main" id="{F9A85A44-8D67-CC38-252F-58D8FDE25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3AA58-E4F7-4A59-92F3-7862913680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89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6/25/2026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6/25/2026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6/25/2026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ilde og kulepunkter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4A2423-3F66-448B-845E-050E571F904D}"/>
              </a:ext>
            </a:extLst>
          </p:cNvPr>
          <p:cNvSpPr>
            <a:spLocks noGrp="1"/>
          </p:cNvSpPr>
          <p:nvPr>
            <p:ph type="pic" sz="quarter" idx="10"/>
          </p:nvPr>
        </p:nvSpPr>
        <p:spPr>
          <a:xfrm>
            <a:off x="5333333" y="-8467"/>
            <a:ext cx="6858000" cy="6858000"/>
          </a:xfrm>
          <a:prstGeom prst="rect">
            <a:avLst/>
          </a:prstGeom>
        </p:spPr>
        <p:txBody>
          <a:bodyPr/>
          <a:lstStyle>
            <a:lvl1pPr marL="0" indent="0">
              <a:buNone/>
              <a:defRPr/>
            </a:lvl1pPr>
          </a:lstStyle>
          <a:p>
            <a:r>
              <a:rPr lang="nb-NO"/>
              <a:t>Klikk på ikonet for å legge til et bilde</a:t>
            </a:r>
          </a:p>
        </p:txBody>
      </p:sp>
      <p:sp>
        <p:nvSpPr>
          <p:cNvPr id="12" name="Text Placeholder 9">
            <a:extLst>
              <a:ext uri="{FF2B5EF4-FFF2-40B4-BE49-F238E27FC236}">
                <a16:creationId xmlns:a16="http://schemas.microsoft.com/office/drawing/2014/main" id="{01558AC2-E9A4-4D87-9226-01710DE10320}"/>
              </a:ext>
            </a:extLst>
          </p:cNvPr>
          <p:cNvSpPr>
            <a:spLocks noGrp="1"/>
          </p:cNvSpPr>
          <p:nvPr>
            <p:ph type="body" sz="quarter" idx="11"/>
          </p:nvPr>
        </p:nvSpPr>
        <p:spPr>
          <a:xfrm>
            <a:off x="669534" y="910853"/>
            <a:ext cx="4030579" cy="655722"/>
          </a:xfrm>
          <a:prstGeom prst="rect">
            <a:avLst/>
          </a:prstGeom>
        </p:spPr>
        <p:txBody>
          <a:bodyPr>
            <a:normAutofit/>
          </a:bodyPr>
          <a:lstStyle>
            <a:lvl1pPr marL="0" indent="0" algn="l">
              <a:buNone/>
              <a:defRPr sz="36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4" name="Text Placeholder 13">
            <a:extLst>
              <a:ext uri="{FF2B5EF4-FFF2-40B4-BE49-F238E27FC236}">
                <a16:creationId xmlns:a16="http://schemas.microsoft.com/office/drawing/2014/main" id="{79AF35B9-2B24-4547-9727-FA44A461146F}"/>
              </a:ext>
            </a:extLst>
          </p:cNvPr>
          <p:cNvSpPr>
            <a:spLocks noGrp="1"/>
          </p:cNvSpPr>
          <p:nvPr>
            <p:ph type="body" sz="quarter" idx="12"/>
          </p:nvPr>
        </p:nvSpPr>
        <p:spPr>
          <a:xfrm>
            <a:off x="668867" y="1970384"/>
            <a:ext cx="4030663" cy="3614737"/>
          </a:xfrm>
          <a:prstGeom prst="rect">
            <a:avLst/>
          </a:prstGeom>
        </p:spPr>
        <p:txBody>
          <a:bodyPr>
            <a:normAutofit/>
          </a:bodyPr>
          <a:lstStyle>
            <a:lvl1pPr marL="342900" indent="-342900" algn="l">
              <a:buFont typeface="Arial" panose="020B0604020202020204" pitchFamily="34" charset="0"/>
              <a:buChar char="•"/>
              <a:defRPr sz="2000"/>
            </a:lvl1pPr>
          </a:lstStyle>
          <a:p>
            <a:pPr lvl="0"/>
            <a:r>
              <a:rPr lang="nb-NO" sz="2000"/>
              <a:t>Klikk for å redigere tekststiler i malen</a:t>
            </a:r>
          </a:p>
        </p:txBody>
      </p:sp>
    </p:spTree>
    <p:extLst>
      <p:ext uri="{BB962C8B-B14F-4D97-AF65-F5344CB8AC3E}">
        <p14:creationId xmlns:p14="http://schemas.microsoft.com/office/powerpoint/2010/main" val="427602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re tekst">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B51968C-1F16-4146-88FA-749529E43B01}"/>
              </a:ext>
            </a:extLst>
          </p:cNvPr>
          <p:cNvSpPr>
            <a:spLocks noGrp="1"/>
          </p:cNvSpPr>
          <p:nvPr>
            <p:ph type="body" sz="quarter" idx="10"/>
          </p:nvPr>
        </p:nvSpPr>
        <p:spPr>
          <a:xfrm>
            <a:off x="652463" y="711200"/>
            <a:ext cx="9998604" cy="565626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5231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6/25/2026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6/25/2026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6/25/2026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6/25/2026</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6/25/2026</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6/25/2026</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6/25/2026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6/25/2026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6/25/2026</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H5UixPnt3Q4?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3iy_TjO4vXI?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90D5-2B93-F90D-41E6-73A1024AC8F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EF62E7A-1438-3033-8E2B-DBC9AB6BF062}"/>
              </a:ext>
            </a:extLst>
          </p:cNvPr>
          <p:cNvSpPr>
            <a:spLocks noGrp="1"/>
          </p:cNvSpPr>
          <p:nvPr>
            <p:ph type="title"/>
          </p:nvPr>
        </p:nvSpPr>
        <p:spPr>
          <a:xfrm>
            <a:off x="6604825" y="1260926"/>
            <a:ext cx="5099495" cy="3157080"/>
          </a:xfrm>
          <a:noFill/>
        </p:spPr>
        <p:txBody>
          <a:bodyPr vert="horz" lIns="91440" tIns="45720" rIns="91440" bIns="45720" rtlCol="0" anchor="b">
            <a:normAutofit/>
          </a:bodyPr>
          <a:lstStyle/>
          <a:p>
            <a:pPr algn="ctr"/>
            <a:r>
              <a:rPr lang="nb-NO" sz="4000" b="1" noProof="0">
                <a:solidFill>
                  <a:srgbClr val="002060"/>
                </a:solidFill>
              </a:rPr>
              <a:t>UT AV NATURKRISA!</a:t>
            </a:r>
            <a:br>
              <a:rPr lang="nb-NO" sz="4000" b="1" noProof="0">
                <a:solidFill>
                  <a:srgbClr val="002060"/>
                </a:solidFill>
              </a:rPr>
            </a:br>
            <a:r>
              <a:rPr lang="nb-NO" sz="4000" b="1">
                <a:solidFill>
                  <a:srgbClr val="002060"/>
                </a:solidFill>
              </a:rPr>
              <a:t>U</a:t>
            </a:r>
            <a:r>
              <a:rPr lang="nb-NO" sz="4000" b="1" noProof="0" err="1">
                <a:solidFill>
                  <a:srgbClr val="002060"/>
                </a:solidFill>
              </a:rPr>
              <a:t>ndervisningsopplegg</a:t>
            </a:r>
            <a:r>
              <a:rPr lang="nb-NO" sz="4000" b="1" noProof="0">
                <a:solidFill>
                  <a:srgbClr val="002060"/>
                </a:solidFill>
              </a:rPr>
              <a:t> for videregående</a:t>
            </a:r>
          </a:p>
        </p:txBody>
      </p:sp>
      <p:pic>
        <p:nvPicPr>
          <p:cNvPr id="11" name="Bilde 10" descr="Et bilde som inneholder blomster, plante, blomstring, sporeblom&#10;&#10;KI-generert innhold kan være feil.">
            <a:extLst>
              <a:ext uri="{FF2B5EF4-FFF2-40B4-BE49-F238E27FC236}">
                <a16:creationId xmlns:a16="http://schemas.microsoft.com/office/drawing/2014/main" id="{A4595177-5982-221E-61FD-496137592628}"/>
              </a:ext>
            </a:extLst>
          </p:cNvPr>
          <p:cNvPicPr>
            <a:picLocks noChangeAspect="1"/>
          </p:cNvPicPr>
          <p:nvPr/>
        </p:nvPicPr>
        <p:blipFill>
          <a:blip r:embed="rId3"/>
          <a:srcRect t="6201" r="-1" b="17002"/>
          <a:stretch>
            <a:fillRect/>
          </a:stretch>
        </p:blipFill>
        <p:spPr>
          <a:xfrm>
            <a:off x="1" y="10"/>
            <a:ext cx="6005512" cy="6857990"/>
          </a:xfrm>
          <a:prstGeom prst="rect">
            <a:avLst/>
          </a:prstGeom>
        </p:spPr>
      </p:pic>
      <p:pic>
        <p:nvPicPr>
          <p:cNvPr id="8" name="Picture 2" descr="Om oss">
            <a:extLst>
              <a:ext uri="{FF2B5EF4-FFF2-40B4-BE49-F238E27FC236}">
                <a16:creationId xmlns:a16="http://schemas.microsoft.com/office/drawing/2014/main" id="{B7C56C13-16B8-15DD-8CD8-C1BDCD12F2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6630" y="6275422"/>
            <a:ext cx="1055370" cy="58257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6AB32704-F3EC-8FE8-99B0-33A3E2A601BE}"/>
              </a:ext>
            </a:extLst>
          </p:cNvPr>
          <p:cNvSpPr txBox="1"/>
          <p:nvPr/>
        </p:nvSpPr>
        <p:spPr>
          <a:xfrm>
            <a:off x="0" y="6566711"/>
            <a:ext cx="37033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a:solidFill>
                  <a:schemeClr val="bg1"/>
                </a:solidFill>
                <a:effectLst/>
              </a:rPr>
              <a:t>Foto:</a:t>
            </a:r>
            <a:r>
              <a:rPr lang="nb-NO" sz="1600" b="1">
                <a:solidFill>
                  <a:schemeClr val="bg1"/>
                </a:solidFill>
                <a:effectLst/>
              </a:rPr>
              <a:t> </a:t>
            </a:r>
            <a:r>
              <a:rPr lang="nb-NO" sz="1600">
                <a:solidFill>
                  <a:schemeClr val="bg1"/>
                </a:solidFill>
                <a:effectLst/>
              </a:rPr>
              <a:t>iS</a:t>
            </a:r>
            <a:r>
              <a:rPr lang="nb-NO" sz="1600">
                <a:solidFill>
                  <a:schemeClr val="bg1"/>
                </a:solidFill>
              </a:rPr>
              <a:t>tock/</a:t>
            </a:r>
            <a:r>
              <a:rPr lang="nb-NO" sz="1600">
                <a:solidFill>
                  <a:schemeClr val="bg1"/>
                </a:solidFill>
                <a:ea typeface="+mn-lt"/>
                <a:cs typeface="+mn-lt"/>
              </a:rPr>
              <a:t>1247774311/silkfactory</a:t>
            </a:r>
            <a:endParaRPr lang="nb-NO" sz="1600">
              <a:solidFill>
                <a:schemeClr val="bg1"/>
              </a:solidFill>
              <a:ea typeface="Roboto"/>
            </a:endParaRPr>
          </a:p>
        </p:txBody>
      </p:sp>
    </p:spTree>
    <p:extLst>
      <p:ext uri="{BB962C8B-B14F-4D97-AF65-F5344CB8AC3E}">
        <p14:creationId xmlns:p14="http://schemas.microsoft.com/office/powerpoint/2010/main" val="343813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91973F8B-56D8-2A10-A05D-B36DDD9A8C23}"/>
              </a:ext>
            </a:extLst>
          </p:cNvPr>
          <p:cNvSpPr>
            <a:spLocks noGrp="1"/>
          </p:cNvSpPr>
          <p:nvPr>
            <p:ph type="body" sz="quarter" idx="10"/>
          </p:nvPr>
        </p:nvSpPr>
        <p:spPr/>
        <p:txBody>
          <a:bodyPr/>
          <a:lstStyle/>
          <a:p>
            <a:endParaRPr lang="nb-NO"/>
          </a:p>
        </p:txBody>
      </p:sp>
      <p:pic>
        <p:nvPicPr>
          <p:cNvPr id="9" name="Media på Internett 3" title="Hva er egentlig naturkrisen – og hvorfor angår den oss?">
            <a:hlinkClick r:id="" action="ppaction://media"/>
            <a:extLst>
              <a:ext uri="{FF2B5EF4-FFF2-40B4-BE49-F238E27FC236}">
                <a16:creationId xmlns:a16="http://schemas.microsoft.com/office/drawing/2014/main" id="{9100AE80-77B4-25AC-8DA6-E4342A6A6A48}"/>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39368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5BA7FAD5-451C-84F7-1322-E9EA682EBC8F}"/>
              </a:ext>
            </a:extLst>
          </p:cNvPr>
          <p:cNvSpPr>
            <a:spLocks noGrp="1"/>
          </p:cNvSpPr>
          <p:nvPr>
            <p:ph type="body" sz="quarter" idx="10"/>
          </p:nvPr>
        </p:nvSpPr>
        <p:spPr>
          <a:xfrm>
            <a:off x="815174" y="51913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nb-NO" sz="3400" b="1">
                <a:solidFill>
                  <a:schemeClr val="bg1"/>
                </a:solidFill>
              </a:rPr>
              <a:t>Naturmangfold</a:t>
            </a:r>
          </a:p>
        </p:txBody>
      </p:sp>
      <p:pic>
        <p:nvPicPr>
          <p:cNvPr id="2" name="Picture 2" descr="Om oss">
            <a:extLst>
              <a:ext uri="{FF2B5EF4-FFF2-40B4-BE49-F238E27FC236}">
                <a16:creationId xmlns:a16="http://schemas.microsoft.com/office/drawing/2014/main" id="{83E41EC5-2AE2-DDE9-6135-AEFEBF5A8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6630" y="6275422"/>
            <a:ext cx="1055370" cy="582578"/>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tekst 4">
            <a:extLst>
              <a:ext uri="{FF2B5EF4-FFF2-40B4-BE49-F238E27FC236}">
                <a16:creationId xmlns:a16="http://schemas.microsoft.com/office/drawing/2014/main" id="{3D5DBA27-5271-810C-696D-F53A53D29514}"/>
              </a:ext>
            </a:extLst>
          </p:cNvPr>
          <p:cNvSpPr txBox="1">
            <a:spLocks/>
          </p:cNvSpPr>
          <p:nvPr/>
        </p:nvSpPr>
        <p:spPr>
          <a:xfrm>
            <a:off x="6417629" y="2131145"/>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b-NO" sz="3400" b="1" dirty="0">
                <a:solidFill>
                  <a:schemeClr val="bg1"/>
                </a:solidFill>
              </a:rPr>
              <a:t>Art</a:t>
            </a:r>
          </a:p>
        </p:txBody>
      </p:sp>
      <p:sp>
        <p:nvSpPr>
          <p:cNvPr id="7" name="Plassholder for tekst 4">
            <a:extLst>
              <a:ext uri="{FF2B5EF4-FFF2-40B4-BE49-F238E27FC236}">
                <a16:creationId xmlns:a16="http://schemas.microsoft.com/office/drawing/2014/main" id="{0D47C20E-D644-A9D6-D573-B1727425EEE7}"/>
              </a:ext>
            </a:extLst>
          </p:cNvPr>
          <p:cNvSpPr txBox="1">
            <a:spLocks/>
          </p:cNvSpPr>
          <p:nvPr/>
        </p:nvSpPr>
        <p:spPr>
          <a:xfrm>
            <a:off x="6713054" y="492349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b-NO" sz="7200" b="1">
                <a:solidFill>
                  <a:schemeClr val="bg1"/>
                </a:solidFill>
              </a:rPr>
              <a:t>Årsaker til naturkrisen</a:t>
            </a:r>
          </a:p>
        </p:txBody>
      </p:sp>
      <p:sp>
        <p:nvSpPr>
          <p:cNvPr id="3" name="Plassholder for tekst 4">
            <a:extLst>
              <a:ext uri="{FF2B5EF4-FFF2-40B4-BE49-F238E27FC236}">
                <a16:creationId xmlns:a16="http://schemas.microsoft.com/office/drawing/2014/main" id="{AE812C71-B0E5-5B06-9397-C250E06E4A1B}"/>
              </a:ext>
            </a:extLst>
          </p:cNvPr>
          <p:cNvSpPr txBox="1">
            <a:spLocks/>
          </p:cNvSpPr>
          <p:nvPr/>
        </p:nvSpPr>
        <p:spPr>
          <a:xfrm>
            <a:off x="810459" y="394269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nb-NO" sz="3400" b="1" dirty="0">
                <a:solidFill>
                  <a:schemeClr val="bg1"/>
                </a:solidFill>
              </a:rPr>
              <a:t>Naturtype</a:t>
            </a:r>
            <a:endParaRPr lang="nb-NO" dirty="0">
              <a:solidFill>
                <a:schemeClr val="bg1"/>
              </a:solidFill>
            </a:endParaRPr>
          </a:p>
        </p:txBody>
      </p:sp>
    </p:spTree>
    <p:extLst>
      <p:ext uri="{BB962C8B-B14F-4D97-AF65-F5344CB8AC3E}">
        <p14:creationId xmlns:p14="http://schemas.microsoft.com/office/powerpoint/2010/main" val="182477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97F6-B1A4-EB3D-9678-70DB587A1583}"/>
            </a:ext>
          </a:extLst>
        </p:cNvPr>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5F366A82-8733-29DA-DFA6-DDF8B33A9631}"/>
              </a:ext>
            </a:extLst>
          </p:cNvPr>
          <p:cNvSpPr>
            <a:spLocks noGrp="1"/>
          </p:cNvSpPr>
          <p:nvPr>
            <p:ph type="body" sz="quarter" idx="10"/>
          </p:nvPr>
        </p:nvSpPr>
        <p:spPr>
          <a:xfrm>
            <a:off x="815174" y="51913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nb-NO" sz="3400" b="1">
                <a:solidFill>
                  <a:schemeClr val="bg1"/>
                </a:solidFill>
              </a:rPr>
              <a:t>Naturmangfold</a:t>
            </a:r>
          </a:p>
        </p:txBody>
      </p:sp>
      <p:pic>
        <p:nvPicPr>
          <p:cNvPr id="2" name="Picture 2" descr="Om oss">
            <a:extLst>
              <a:ext uri="{FF2B5EF4-FFF2-40B4-BE49-F238E27FC236}">
                <a16:creationId xmlns:a16="http://schemas.microsoft.com/office/drawing/2014/main" id="{D42AC502-B2D1-A002-88E3-4D4A6F85F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6630" y="6275422"/>
            <a:ext cx="1055370" cy="582578"/>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tekst 4">
            <a:extLst>
              <a:ext uri="{FF2B5EF4-FFF2-40B4-BE49-F238E27FC236}">
                <a16:creationId xmlns:a16="http://schemas.microsoft.com/office/drawing/2014/main" id="{CE5EA150-D21B-30F3-AF4B-FBA110F40915}"/>
              </a:ext>
            </a:extLst>
          </p:cNvPr>
          <p:cNvSpPr txBox="1">
            <a:spLocks/>
          </p:cNvSpPr>
          <p:nvPr/>
        </p:nvSpPr>
        <p:spPr>
          <a:xfrm>
            <a:off x="6417629" y="2131145"/>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b-NO" sz="3400" b="1">
                <a:solidFill>
                  <a:schemeClr val="bg1"/>
                </a:solidFill>
              </a:rPr>
              <a:t>Art</a:t>
            </a:r>
          </a:p>
        </p:txBody>
      </p:sp>
      <p:sp>
        <p:nvSpPr>
          <p:cNvPr id="7" name="Plassholder for tekst 4">
            <a:extLst>
              <a:ext uri="{FF2B5EF4-FFF2-40B4-BE49-F238E27FC236}">
                <a16:creationId xmlns:a16="http://schemas.microsoft.com/office/drawing/2014/main" id="{D792EA16-49BA-06B2-54FA-FA3A8395502E}"/>
              </a:ext>
            </a:extLst>
          </p:cNvPr>
          <p:cNvSpPr txBox="1">
            <a:spLocks/>
          </p:cNvSpPr>
          <p:nvPr/>
        </p:nvSpPr>
        <p:spPr>
          <a:xfrm>
            <a:off x="6713054" y="492349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b-NO" sz="7200" b="1">
                <a:solidFill>
                  <a:schemeClr val="bg1"/>
                </a:solidFill>
              </a:rPr>
              <a:t>Årsaker til naturkrisen</a:t>
            </a:r>
          </a:p>
        </p:txBody>
      </p:sp>
      <p:sp>
        <p:nvSpPr>
          <p:cNvPr id="3" name="Plassholder for tekst 4">
            <a:extLst>
              <a:ext uri="{FF2B5EF4-FFF2-40B4-BE49-F238E27FC236}">
                <a16:creationId xmlns:a16="http://schemas.microsoft.com/office/drawing/2014/main" id="{8441989B-441A-1E49-362D-093E9246F502}"/>
              </a:ext>
            </a:extLst>
          </p:cNvPr>
          <p:cNvSpPr txBox="1">
            <a:spLocks/>
          </p:cNvSpPr>
          <p:nvPr/>
        </p:nvSpPr>
        <p:spPr>
          <a:xfrm>
            <a:off x="810459" y="3942692"/>
            <a:ext cx="4716946" cy="974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nb-NO" sz="3400" b="1">
                <a:solidFill>
                  <a:schemeClr val="bg1"/>
                </a:solidFill>
              </a:rPr>
              <a:t>Naturtype</a:t>
            </a:r>
            <a:endParaRPr lang="nb-NO"/>
          </a:p>
        </p:txBody>
      </p:sp>
    </p:spTree>
    <p:extLst>
      <p:ext uri="{BB962C8B-B14F-4D97-AF65-F5344CB8AC3E}">
        <p14:creationId xmlns:p14="http://schemas.microsoft.com/office/powerpoint/2010/main" val="19915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91973F8B-56D8-2A10-A05D-B36DDD9A8C23}"/>
              </a:ext>
            </a:extLst>
          </p:cNvPr>
          <p:cNvSpPr>
            <a:spLocks noGrp="1"/>
          </p:cNvSpPr>
          <p:nvPr>
            <p:ph type="body" sz="quarter" idx="10"/>
          </p:nvPr>
        </p:nvSpPr>
        <p:spPr/>
        <p:txBody>
          <a:bodyPr/>
          <a:lstStyle/>
          <a:p>
            <a:endParaRPr lang="nb-NO"/>
          </a:p>
        </p:txBody>
      </p:sp>
      <p:pic>
        <p:nvPicPr>
          <p:cNvPr id="2" name="Media på Internett 1" title="Hva gjør FN for å stoppe naturkrisen?">
            <a:hlinkClick r:id="" action="ppaction://media"/>
            <a:extLst>
              <a:ext uri="{FF2B5EF4-FFF2-40B4-BE49-F238E27FC236}">
                <a16:creationId xmlns:a16="http://schemas.microsoft.com/office/drawing/2014/main" id="{94026471-0BD9-7905-BBE4-DE7E5AB7D986}"/>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41811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9B6AA-91E7-C887-6F28-FD7F8044A174}"/>
            </a:ext>
          </a:extLst>
        </p:cNvPr>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08F5783-987B-351D-CD24-8B0E551ECB2C}"/>
              </a:ext>
            </a:extLst>
          </p:cNvPr>
          <p:cNvSpPr>
            <a:spLocks noGrp="1"/>
          </p:cNvSpPr>
          <p:nvPr>
            <p:ph type="body" sz="quarter" idx="11"/>
          </p:nvPr>
        </p:nvSpPr>
        <p:spPr/>
        <p:txBody>
          <a:bodyPr>
            <a:normAutofit/>
          </a:bodyPr>
          <a:lstStyle/>
          <a:p>
            <a:r>
              <a:rPr lang="nb-NO" b="1"/>
              <a:t>Hva gjør FN?</a:t>
            </a:r>
          </a:p>
        </p:txBody>
      </p:sp>
      <p:sp>
        <p:nvSpPr>
          <p:cNvPr id="5" name="Plassholder for tekst 3">
            <a:extLst>
              <a:ext uri="{FF2B5EF4-FFF2-40B4-BE49-F238E27FC236}">
                <a16:creationId xmlns:a16="http://schemas.microsoft.com/office/drawing/2014/main" id="{468A43B8-D6F8-335C-7A97-4EDBF0AB14F0}"/>
              </a:ext>
            </a:extLst>
          </p:cNvPr>
          <p:cNvSpPr txBox="1">
            <a:spLocks/>
          </p:cNvSpPr>
          <p:nvPr/>
        </p:nvSpPr>
        <p:spPr>
          <a:xfrm>
            <a:off x="735342" y="1814286"/>
            <a:ext cx="4359171" cy="325905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nb-NO"/>
              <a:t>FN støtter land</a:t>
            </a:r>
          </a:p>
          <a:p>
            <a:pPr marL="457200" indent="-457200">
              <a:buAutoNum type="arabicPeriod"/>
            </a:pPr>
            <a:r>
              <a:rPr lang="nb-NO"/>
              <a:t>FN lager globale mål og avtaler</a:t>
            </a:r>
          </a:p>
          <a:p>
            <a:pPr marL="457200" indent="-457200">
              <a:buAutoNum type="arabicPeriod"/>
            </a:pPr>
            <a:r>
              <a:rPr lang="nb-NO"/>
              <a:t>FN sprer kunnskap og støtter utdanning</a:t>
            </a:r>
          </a:p>
          <a:p>
            <a:pPr marL="0" indent="0">
              <a:buNone/>
            </a:pPr>
            <a:br>
              <a:rPr lang="nb-NO"/>
            </a:br>
            <a:r>
              <a:rPr lang="nb-NO"/>
              <a:t>Organisasjoner:</a:t>
            </a:r>
          </a:p>
          <a:p>
            <a:pPr lvl="1">
              <a:buFontTx/>
              <a:buChar char="-"/>
            </a:pPr>
            <a:r>
              <a:rPr lang="nb-NO" sz="2000"/>
              <a:t>FNs miljøprogram (UNEP)</a:t>
            </a:r>
          </a:p>
          <a:p>
            <a:pPr lvl="1">
              <a:buFontTx/>
              <a:buChar char="-"/>
            </a:pPr>
            <a:r>
              <a:rPr lang="nb-NO" sz="2000"/>
              <a:t>FNs utviklingsprogram (UNDP)</a:t>
            </a:r>
          </a:p>
          <a:p>
            <a:pPr lvl="1">
              <a:buFontTx/>
              <a:buChar char="-"/>
            </a:pPr>
            <a:endParaRPr lang="nb-NO"/>
          </a:p>
          <a:p>
            <a:endParaRPr lang="nb-NO"/>
          </a:p>
          <a:p>
            <a:endParaRPr lang="nb-NO"/>
          </a:p>
          <a:p>
            <a:endParaRPr lang="nb-NO"/>
          </a:p>
          <a:p>
            <a:endParaRPr lang="nb-NO" b="1"/>
          </a:p>
          <a:p>
            <a:endParaRPr lang="nb-NO"/>
          </a:p>
        </p:txBody>
      </p:sp>
      <p:sp>
        <p:nvSpPr>
          <p:cNvPr id="2" name="Plassholder for tekst 3">
            <a:extLst>
              <a:ext uri="{FF2B5EF4-FFF2-40B4-BE49-F238E27FC236}">
                <a16:creationId xmlns:a16="http://schemas.microsoft.com/office/drawing/2014/main" id="{F99A4A5E-CBC8-752D-BB8F-335982CF6C1F}"/>
              </a:ext>
            </a:extLst>
          </p:cNvPr>
          <p:cNvSpPr txBox="1">
            <a:spLocks/>
          </p:cNvSpPr>
          <p:nvPr/>
        </p:nvSpPr>
        <p:spPr>
          <a:xfrm>
            <a:off x="735342" y="4877994"/>
            <a:ext cx="4127602" cy="1077007"/>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Ekspertnettverk:</a:t>
            </a:r>
          </a:p>
          <a:p>
            <a:pPr lvl="1">
              <a:buFontTx/>
              <a:buChar char="-"/>
            </a:pPr>
            <a:r>
              <a:rPr lang="nb-NO" sz="2000" dirty="0"/>
              <a:t>FNs naturpanel</a:t>
            </a:r>
          </a:p>
          <a:p>
            <a:pPr lvl="1">
              <a:buFontTx/>
              <a:buChar char="-"/>
            </a:pPr>
            <a:r>
              <a:rPr lang="nb-NO" sz="2000" dirty="0"/>
              <a:t>FNs klimapanel</a:t>
            </a:r>
          </a:p>
          <a:p>
            <a:pPr marL="0" indent="0">
              <a:buFont typeface="Arial" panose="020B0604020202020204" pitchFamily="34" charset="0"/>
              <a:buNone/>
            </a:pPr>
            <a:endParaRPr lang="nb-NO"/>
          </a:p>
          <a:p>
            <a:endParaRPr lang="nb-NO"/>
          </a:p>
        </p:txBody>
      </p:sp>
      <p:pic>
        <p:nvPicPr>
          <p:cNvPr id="4" name="Picture Placeholder 3">
            <a:extLst>
              <a:ext uri="{FF2B5EF4-FFF2-40B4-BE49-F238E27FC236}">
                <a16:creationId xmlns:a16="http://schemas.microsoft.com/office/drawing/2014/main" id="{086F4115-A572-06C4-8D9E-E01704B5CB75}"/>
              </a:ext>
            </a:extLst>
          </p:cNvPr>
          <p:cNvPicPr>
            <a:picLocks noGrp="1" noChangeAspect="1"/>
          </p:cNvPicPr>
          <p:nvPr>
            <p:ph type="pic" sz="quarter" idx="10"/>
          </p:nvPr>
        </p:nvPicPr>
        <p:blipFill>
          <a:blip r:embed="rId3"/>
          <a:srcRect l="22216" t="1492" r="11118" b="-1785"/>
          <a:stretch>
            <a:fillRect/>
          </a:stretch>
        </p:blipFill>
        <p:spPr>
          <a:xfrm>
            <a:off x="5333333" y="1560"/>
            <a:ext cx="6858021" cy="6998332"/>
          </a:xfrm>
          <a:prstGeom prst="rect">
            <a:avLst/>
          </a:prstGeom>
        </p:spPr>
      </p:pic>
      <p:sp>
        <p:nvSpPr>
          <p:cNvPr id="7" name="TekstSylinder 1">
            <a:extLst>
              <a:ext uri="{FF2B5EF4-FFF2-40B4-BE49-F238E27FC236}">
                <a16:creationId xmlns:a16="http://schemas.microsoft.com/office/drawing/2014/main" id="{FC221D5A-67AD-A949-C39C-3A9B3CBBFCA9}"/>
              </a:ext>
            </a:extLst>
          </p:cNvPr>
          <p:cNvSpPr txBox="1"/>
          <p:nvPr/>
        </p:nvSpPr>
        <p:spPr>
          <a:xfrm>
            <a:off x="9414711" y="6406290"/>
            <a:ext cx="37033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solidFill>
                  <a:schemeClr val="bg1"/>
                </a:solidFill>
                <a:effectLst/>
              </a:rPr>
              <a:t>Foto: </a:t>
            </a:r>
            <a:r>
              <a:rPr lang="nb-NO" sz="1600" dirty="0">
                <a:solidFill>
                  <a:schemeClr val="bg1"/>
                </a:solidFill>
              </a:rPr>
              <a:t>COP15</a:t>
            </a:r>
            <a:r>
              <a:rPr lang="nb-NO" sz="1600" dirty="0">
                <a:solidFill>
                  <a:schemeClr val="bg1"/>
                </a:solidFill>
                <a:ea typeface="+mn-lt"/>
                <a:cs typeface="+mn-lt"/>
              </a:rPr>
              <a:t>/Mike </a:t>
            </a:r>
            <a:r>
              <a:rPr lang="nb-NO" sz="1600" dirty="0" err="1">
                <a:solidFill>
                  <a:schemeClr val="bg1"/>
                </a:solidFill>
                <a:ea typeface="+mn-lt"/>
                <a:cs typeface="+mn-lt"/>
              </a:rPr>
              <a:t>Muzurakis</a:t>
            </a:r>
            <a:r>
              <a:rPr lang="nb-NO" sz="1600" dirty="0">
                <a:solidFill>
                  <a:schemeClr val="bg1"/>
                </a:solidFill>
                <a:ea typeface="+mn-lt"/>
                <a:cs typeface="+mn-lt"/>
              </a:rPr>
              <a:t> </a:t>
            </a:r>
            <a:endParaRPr lang="nb-NO" sz="1600" dirty="0">
              <a:solidFill>
                <a:schemeClr val="bg1"/>
              </a:solidFill>
              <a:ea typeface="Roboto"/>
            </a:endParaRPr>
          </a:p>
        </p:txBody>
      </p:sp>
    </p:spTree>
    <p:extLst>
      <p:ext uri="{BB962C8B-B14F-4D97-AF65-F5344CB8AC3E}">
        <p14:creationId xmlns:p14="http://schemas.microsoft.com/office/powerpoint/2010/main" val="263100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D6DC-3CFF-3958-61D5-A70DD3DD437A}"/>
            </a:ext>
          </a:extLst>
        </p:cNvPr>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EF79F42-0A1B-102D-E8F5-3CCA7D18CFAE}"/>
              </a:ext>
            </a:extLst>
          </p:cNvPr>
          <p:cNvSpPr>
            <a:spLocks noGrp="1"/>
          </p:cNvSpPr>
          <p:nvPr>
            <p:ph type="body" sz="quarter" idx="11"/>
          </p:nvPr>
        </p:nvSpPr>
        <p:spPr/>
        <p:txBody>
          <a:bodyPr>
            <a:normAutofit/>
          </a:bodyPr>
          <a:lstStyle/>
          <a:p>
            <a:r>
              <a:rPr lang="nb-NO" b="1"/>
              <a:t>Hva gjør Norge?</a:t>
            </a:r>
          </a:p>
        </p:txBody>
      </p:sp>
      <p:sp>
        <p:nvSpPr>
          <p:cNvPr id="4" name="Plassholder for tekst 3">
            <a:extLst>
              <a:ext uri="{FF2B5EF4-FFF2-40B4-BE49-F238E27FC236}">
                <a16:creationId xmlns:a16="http://schemas.microsoft.com/office/drawing/2014/main" id="{4B8CB7BD-4619-9573-DB63-A1BBBD230AD8}"/>
              </a:ext>
            </a:extLst>
          </p:cNvPr>
          <p:cNvSpPr>
            <a:spLocks noGrp="1"/>
          </p:cNvSpPr>
          <p:nvPr>
            <p:ph type="body" sz="quarter" idx="12"/>
          </p:nvPr>
        </p:nvSpPr>
        <p:spPr>
          <a:xfrm>
            <a:off x="669450" y="1941355"/>
            <a:ext cx="4030663" cy="4183673"/>
          </a:xfrm>
        </p:spPr>
        <p:txBody>
          <a:bodyPr>
            <a:normAutofit/>
          </a:bodyPr>
          <a:lstStyle/>
          <a:p>
            <a:pPr>
              <a:buAutoNum type="arabicPeriod"/>
            </a:pPr>
            <a:r>
              <a:rPr lang="nb-NO" dirty="0"/>
              <a:t>Lager oversikt, og har status, på naturen og naturmangfold. </a:t>
            </a:r>
          </a:p>
          <a:p>
            <a:pPr>
              <a:buAutoNum type="arabicPeriod"/>
            </a:pPr>
            <a:r>
              <a:rPr lang="nb-NO" dirty="0"/>
              <a:t>Lager, og følger opp, klima- og miljømål. </a:t>
            </a:r>
          </a:p>
          <a:p>
            <a:pPr>
              <a:buAutoNum type="arabicPeriod"/>
            </a:pPr>
            <a:r>
              <a:rPr lang="nb-NO" dirty="0"/>
              <a:t>Har en handlingsplan for bærekraftig bruk og bevaring av naturmangfoldet.</a:t>
            </a:r>
          </a:p>
          <a:p>
            <a:pPr>
              <a:buAutoNum type="arabicPeriod"/>
            </a:pPr>
            <a:r>
              <a:rPr lang="nb-NO" dirty="0"/>
              <a:t>Støtter land i det globale sør. </a:t>
            </a:r>
          </a:p>
          <a:p>
            <a:pPr>
              <a:buAutoNum type="arabicPeriod"/>
            </a:pPr>
            <a:r>
              <a:rPr lang="nb-NO" dirty="0"/>
              <a:t>Deg og meg!</a:t>
            </a:r>
          </a:p>
        </p:txBody>
      </p:sp>
      <p:pic>
        <p:nvPicPr>
          <p:cNvPr id="5" name="Plassholder for bilde 4" descr="Et bilde som inneholder utendørs, person, Menneskeansikt, klær&#10;&#10;KI-generert innhold kan være feil.">
            <a:extLst>
              <a:ext uri="{FF2B5EF4-FFF2-40B4-BE49-F238E27FC236}">
                <a16:creationId xmlns:a16="http://schemas.microsoft.com/office/drawing/2014/main" id="{8B71885B-5209-727A-4C95-6B7D7D34291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xfrm>
            <a:off x="5334000" y="0"/>
            <a:ext cx="6858000" cy="6858000"/>
          </a:xfrm>
        </p:spPr>
      </p:pic>
      <p:sp>
        <p:nvSpPr>
          <p:cNvPr id="7" name="TekstSylinder 1">
            <a:extLst>
              <a:ext uri="{FF2B5EF4-FFF2-40B4-BE49-F238E27FC236}">
                <a16:creationId xmlns:a16="http://schemas.microsoft.com/office/drawing/2014/main" id="{4842CB5E-98BD-06D8-915A-AAACAC2B5DD6}"/>
              </a:ext>
            </a:extLst>
          </p:cNvPr>
          <p:cNvSpPr txBox="1"/>
          <p:nvPr/>
        </p:nvSpPr>
        <p:spPr>
          <a:xfrm>
            <a:off x="8637471" y="0"/>
            <a:ext cx="37033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solidFill>
                  <a:schemeClr val="bg1"/>
                </a:solidFill>
                <a:effectLst/>
              </a:rPr>
              <a:t>Foto: </a:t>
            </a:r>
            <a:r>
              <a:rPr lang="nb-NO" sz="1600" dirty="0">
                <a:solidFill>
                  <a:schemeClr val="bg1"/>
                </a:solidFill>
              </a:rPr>
              <a:t>Natur og ungdom/Jesper </a:t>
            </a:r>
            <a:r>
              <a:rPr lang="nb-NO" sz="1600" dirty="0" err="1">
                <a:solidFill>
                  <a:schemeClr val="bg1"/>
                </a:solidFill>
              </a:rPr>
              <a:t>Stattin</a:t>
            </a:r>
            <a:endParaRPr lang="nb-NO" sz="1600" dirty="0">
              <a:solidFill>
                <a:schemeClr val="bg1"/>
              </a:solidFill>
              <a:ea typeface="Roboto"/>
            </a:endParaRPr>
          </a:p>
        </p:txBody>
      </p:sp>
    </p:spTree>
    <p:extLst>
      <p:ext uri="{BB962C8B-B14F-4D97-AF65-F5344CB8AC3E}">
        <p14:creationId xmlns:p14="http://schemas.microsoft.com/office/powerpoint/2010/main" val="12718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4BB2CF9B-553C-448C-B20E-2C672150588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621" r="-2621"/>
          <a:stretch/>
        </p:blipFill>
        <p:spPr/>
      </p:pic>
      <p:sp>
        <p:nvSpPr>
          <p:cNvPr id="3" name="Plassholder for tekst 2">
            <a:extLst>
              <a:ext uri="{FF2B5EF4-FFF2-40B4-BE49-F238E27FC236}">
                <a16:creationId xmlns:a16="http://schemas.microsoft.com/office/drawing/2014/main" id="{FBC2C38D-3A10-459E-9110-AB06FA5ECEDA}"/>
              </a:ext>
            </a:extLst>
          </p:cNvPr>
          <p:cNvSpPr>
            <a:spLocks noGrp="1"/>
          </p:cNvSpPr>
          <p:nvPr>
            <p:ph type="body" sz="quarter" idx="11"/>
          </p:nvPr>
        </p:nvSpPr>
        <p:spPr>
          <a:xfrm>
            <a:off x="668867" y="684365"/>
            <a:ext cx="6858000" cy="1177027"/>
          </a:xfrm>
        </p:spPr>
        <p:txBody>
          <a:bodyPr>
            <a:normAutofit lnSpcReduction="10000"/>
          </a:bodyPr>
          <a:lstStyle/>
          <a:p>
            <a:r>
              <a:rPr lang="nb-NO" b="1"/>
              <a:t>Dilemmaoppgave:</a:t>
            </a:r>
          </a:p>
          <a:p>
            <a:r>
              <a:rPr lang="nb-NO" b="1"/>
              <a:t>Vindmøller i Norge</a:t>
            </a:r>
          </a:p>
        </p:txBody>
      </p:sp>
      <p:sp>
        <p:nvSpPr>
          <p:cNvPr id="4" name="Plassholder for tekst 3">
            <a:extLst>
              <a:ext uri="{FF2B5EF4-FFF2-40B4-BE49-F238E27FC236}">
                <a16:creationId xmlns:a16="http://schemas.microsoft.com/office/drawing/2014/main" id="{B0458713-15BF-4544-AA69-2E8021775EF7}"/>
              </a:ext>
            </a:extLst>
          </p:cNvPr>
          <p:cNvSpPr>
            <a:spLocks noGrp="1"/>
          </p:cNvSpPr>
          <p:nvPr>
            <p:ph type="body" sz="quarter" idx="12"/>
          </p:nvPr>
        </p:nvSpPr>
        <p:spPr>
          <a:xfrm>
            <a:off x="668867" y="1970384"/>
            <a:ext cx="4540335" cy="3614737"/>
          </a:xfrm>
        </p:spPr>
        <p:txBody>
          <a:bodyPr/>
          <a:lstStyle/>
          <a:p>
            <a:r>
              <a:rPr lang="nb-NO" dirty="0"/>
              <a:t>Innbygger</a:t>
            </a:r>
          </a:p>
          <a:p>
            <a:r>
              <a:rPr lang="nb-NO" dirty="0"/>
              <a:t>Politiker</a:t>
            </a:r>
          </a:p>
          <a:p>
            <a:r>
              <a:rPr lang="nb-NO" dirty="0"/>
              <a:t>Ungdom som er opptatt </a:t>
            </a:r>
            <a:r>
              <a:rPr lang="nb-NO"/>
              <a:t>av natur, klima </a:t>
            </a:r>
            <a:r>
              <a:rPr lang="nb-NO" dirty="0"/>
              <a:t>og miljø</a:t>
            </a:r>
          </a:p>
          <a:p>
            <a:endParaRPr lang="nb-NO" dirty="0"/>
          </a:p>
          <a:p>
            <a:r>
              <a:rPr lang="nb-NO" dirty="0"/>
              <a:t>Tror du personen er</a:t>
            </a:r>
            <a:br>
              <a:rPr lang="nb-NO" dirty="0"/>
            </a:br>
            <a:r>
              <a:rPr lang="nb-NO" dirty="0"/>
              <a:t>FOR eller MOT utbygging av vindmøller?</a:t>
            </a:r>
          </a:p>
          <a:p>
            <a:r>
              <a:rPr lang="nb-NO" dirty="0"/>
              <a:t>Hvorfor er dette standpunktet til denne personen?</a:t>
            </a:r>
          </a:p>
        </p:txBody>
      </p:sp>
      <p:sp>
        <p:nvSpPr>
          <p:cNvPr id="7" name="TekstSylinder 6">
            <a:extLst>
              <a:ext uri="{FF2B5EF4-FFF2-40B4-BE49-F238E27FC236}">
                <a16:creationId xmlns:a16="http://schemas.microsoft.com/office/drawing/2014/main" id="{DC6B2263-4364-4177-951C-40CB0D680BED}"/>
              </a:ext>
            </a:extLst>
          </p:cNvPr>
          <p:cNvSpPr txBox="1"/>
          <p:nvPr/>
        </p:nvSpPr>
        <p:spPr>
          <a:xfrm>
            <a:off x="9317621" y="6090459"/>
            <a:ext cx="2997843" cy="369332"/>
          </a:xfrm>
          <a:prstGeom prst="rect">
            <a:avLst/>
          </a:prstGeom>
          <a:noFill/>
        </p:spPr>
        <p:txBody>
          <a:bodyPr wrap="square" rtlCol="0">
            <a:spAutoFit/>
          </a:bodyPr>
          <a:lstStyle/>
          <a:p>
            <a:r>
              <a:rPr lang="nb-NO"/>
              <a:t>Ill.: Makkuro GL/</a:t>
            </a:r>
            <a:r>
              <a:rPr lang="nb-NO" err="1"/>
              <a:t>Shutterstock</a:t>
            </a:r>
            <a:endParaRPr lang="nb-NO"/>
          </a:p>
        </p:txBody>
      </p:sp>
      <p:pic>
        <p:nvPicPr>
          <p:cNvPr id="2" name="Picture 2" descr="Om oss">
            <a:extLst>
              <a:ext uri="{FF2B5EF4-FFF2-40B4-BE49-F238E27FC236}">
                <a16:creationId xmlns:a16="http://schemas.microsoft.com/office/drawing/2014/main" id="{85880103-3535-38CB-55CA-FB1A29D517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6630" y="6275422"/>
            <a:ext cx="1055370" cy="58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0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5AA4-13B8-9038-25C7-1D425A1CC157}"/>
            </a:ext>
          </a:extLst>
        </p:cNvPr>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9E4B0E1-BE54-5AF8-C3B0-9B248DC75826}"/>
              </a:ext>
            </a:extLst>
          </p:cNvPr>
          <p:cNvSpPr>
            <a:spLocks noGrp="1"/>
          </p:cNvSpPr>
          <p:nvPr>
            <p:ph type="body" sz="quarter" idx="11"/>
          </p:nvPr>
        </p:nvSpPr>
        <p:spPr>
          <a:xfrm>
            <a:off x="597648" y="910853"/>
            <a:ext cx="4355352" cy="2237231"/>
          </a:xfrm>
        </p:spPr>
        <p:txBody>
          <a:bodyPr vert="horz" lIns="91440" tIns="45720" rIns="91440" bIns="45720" rtlCol="0" anchor="t">
            <a:noAutofit/>
          </a:bodyPr>
          <a:lstStyle/>
          <a:p>
            <a:r>
              <a:rPr lang="nb-NO" b="1"/>
              <a:t>Dilemmaer og konflikter ved natur- og klimakrisen</a:t>
            </a:r>
          </a:p>
        </p:txBody>
      </p:sp>
      <p:sp>
        <p:nvSpPr>
          <p:cNvPr id="4" name="Plassholder for tekst 3">
            <a:extLst>
              <a:ext uri="{FF2B5EF4-FFF2-40B4-BE49-F238E27FC236}">
                <a16:creationId xmlns:a16="http://schemas.microsoft.com/office/drawing/2014/main" id="{9A92D869-5A94-4731-2224-F06CECBC4E66}"/>
              </a:ext>
            </a:extLst>
          </p:cNvPr>
          <p:cNvSpPr>
            <a:spLocks noGrp="1"/>
          </p:cNvSpPr>
          <p:nvPr>
            <p:ph type="body" sz="quarter" idx="12"/>
          </p:nvPr>
        </p:nvSpPr>
        <p:spPr>
          <a:xfrm>
            <a:off x="640112" y="3149328"/>
            <a:ext cx="4030663" cy="2008949"/>
          </a:xfrm>
        </p:spPr>
        <p:txBody>
          <a:bodyPr vert="horz" lIns="91440" tIns="45720" rIns="91440" bIns="45720" rtlCol="0" anchor="t">
            <a:normAutofit lnSpcReduction="10000"/>
          </a:bodyPr>
          <a:lstStyle/>
          <a:p>
            <a:r>
              <a:rPr lang="nb-NO" sz="2400"/>
              <a:t>Planting av trær</a:t>
            </a:r>
          </a:p>
          <a:p>
            <a:r>
              <a:rPr lang="nb-NO" sz="2400"/>
              <a:t>Vindmøller</a:t>
            </a:r>
          </a:p>
          <a:p>
            <a:r>
              <a:rPr lang="nb-NO" sz="2400"/>
              <a:t>Klima eller miljø?</a:t>
            </a:r>
          </a:p>
          <a:p>
            <a:r>
              <a:rPr lang="nb-NO" sz="2400"/>
              <a:t>Ting må ses i sammenheng</a:t>
            </a:r>
          </a:p>
        </p:txBody>
      </p:sp>
      <p:pic>
        <p:nvPicPr>
          <p:cNvPr id="8194" name="Picture 2" descr="Vindmøller">
            <a:extLst>
              <a:ext uri="{FF2B5EF4-FFF2-40B4-BE49-F238E27FC236}">
                <a16:creationId xmlns:a16="http://schemas.microsoft.com/office/drawing/2014/main" id="{F9585D45-04E6-F101-2BA3-A8C20B596EAF}"/>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30224" r="30224"/>
          <a:stretch>
            <a:fillRect/>
          </a:stretch>
        </p:blipFill>
        <p:spPr bwMode="auto">
          <a:xfrm>
            <a:off x="5333333" y="-8467"/>
            <a:ext cx="6858000" cy="6893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m oss">
            <a:extLst>
              <a:ext uri="{FF2B5EF4-FFF2-40B4-BE49-F238E27FC236}">
                <a16:creationId xmlns:a16="http://schemas.microsoft.com/office/drawing/2014/main" id="{D22D95AA-A894-04B2-A915-58BF0ED874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 y="6261045"/>
            <a:ext cx="1055370" cy="582578"/>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83FD3E44-717F-3084-D9AA-706A876C5CCC}"/>
              </a:ext>
            </a:extLst>
          </p:cNvPr>
          <p:cNvSpPr txBox="1"/>
          <p:nvPr/>
        </p:nvSpPr>
        <p:spPr>
          <a:xfrm>
            <a:off x="9330453" y="6552334"/>
            <a:ext cx="37033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b="0" i="1" dirty="0">
                <a:solidFill>
                  <a:schemeClr val="bg1"/>
                </a:solidFill>
                <a:effectLst/>
              </a:rPr>
              <a:t>Foto: </a:t>
            </a:r>
            <a:r>
              <a:rPr lang="nb-NO" sz="1600" i="1" dirty="0" err="1">
                <a:solidFill>
                  <a:schemeClr val="bg1"/>
                </a:solidFill>
                <a:ea typeface="Noto Serif"/>
                <a:cs typeface="Noto Serif"/>
              </a:rPr>
              <a:t>Unsplash</a:t>
            </a:r>
            <a:r>
              <a:rPr lang="nb-NO" sz="1600" i="1" dirty="0">
                <a:solidFill>
                  <a:schemeClr val="bg1"/>
                </a:solidFill>
                <a:ea typeface="Noto Serif"/>
                <a:cs typeface="Noto Serif"/>
              </a:rPr>
              <a:t>/</a:t>
            </a:r>
            <a:r>
              <a:rPr lang="nb-NO" sz="1600" b="0" i="1" dirty="0">
                <a:solidFill>
                  <a:schemeClr val="bg1"/>
                </a:solidFill>
                <a:effectLst/>
                <a:ea typeface="Noto Serif"/>
                <a:cs typeface="Noto Serif"/>
              </a:rPr>
              <a:t>Karsten Wurth</a:t>
            </a:r>
            <a:endParaRPr lang="nb-NO" sz="1600" dirty="0">
              <a:solidFill>
                <a:schemeClr val="bg1"/>
              </a:solidFill>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11479552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609768-341f-4e95-a34e-5d8ffa161869" xsi:nil="true"/>
    <Emneord xmlns="67918189-d576-45f3-a2e4-e487142f883b" xsi:nil="true"/>
    <Restriksjoner xmlns="67918189-d576-45f3-a2e4-e487142f883b" xsi:nil="true"/>
    <Merknader xmlns="67918189-d576-45f3-a2e4-e487142f883b" xsi:nil="true"/>
    <lcf76f155ced4ddcb4097134ff3c332f xmlns="67918189-d576-45f3-a2e4-e487142f88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167562DBEF17E4ABD5DEAEEDF20C355" ma:contentTypeVersion="23" ma:contentTypeDescription="Opprett et nytt dokument." ma:contentTypeScope="" ma:versionID="6967313da6bb1a43bcd4017571dbca24">
  <xsd:schema xmlns:xsd="http://www.w3.org/2001/XMLSchema" xmlns:xs="http://www.w3.org/2001/XMLSchema" xmlns:p="http://schemas.microsoft.com/office/2006/metadata/properties" xmlns:ns2="67918189-d576-45f3-a2e4-e487142f883b" xmlns:ns3="cd609768-341f-4e95-a34e-5d8ffa161869" targetNamespace="http://schemas.microsoft.com/office/2006/metadata/properties" ma:root="true" ma:fieldsID="2bf18a41d98d95d653400115f109b5f1" ns2:_="" ns3:_="">
    <xsd:import namespace="67918189-d576-45f3-a2e4-e487142f883b"/>
    <xsd:import namespace="cd609768-341f-4e95-a34e-5d8ffa1618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rknader" minOccurs="0"/>
                <xsd:element ref="ns2:MediaServiceLocation" minOccurs="0"/>
                <xsd:element ref="ns2:Emneord" minOccurs="0"/>
                <xsd:element ref="ns2:Restriksjone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18189-d576-45f3-a2e4-e487142f8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rknader" ma:index="19" nillable="true" ma:displayName="Merknader" ma:format="Dropdown" ma:internalName="Merknader">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Emneord" ma:index="21" nillable="true" ma:displayName="Emneord" ma:internalName="Emneord">
      <xsd:simpleType>
        <xsd:restriction base="dms:Text">
          <xsd:maxLength value="255"/>
        </xsd:restriction>
      </xsd:simpleType>
    </xsd:element>
    <xsd:element name="Restriksjoner" ma:index="22" nillable="true" ma:displayName="Restriksjoner" ma:format="Dropdown" ma:internalName="Restriksjoner">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eeda587c-627b-4f1d-b698-be660be3f5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609768-341f-4e95-a34e-5d8ffa16186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6" nillable="true" ma:displayName="Taxonomy Catch All Column" ma:hidden="true" ma:list="{6c88a69f-72c3-4a21-9fb0-dc82ced22e94}" ma:internalName="TaxCatchAll" ma:showField="CatchAllData" ma:web="cd609768-341f-4e95-a34e-5d8ffa1618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F0DFE-B3B4-4BA9-B232-AD728DF57C7C}">
  <ds:schemaRefs>
    <ds:schemaRef ds:uri="67918189-d576-45f3-a2e4-e487142f883b"/>
    <ds:schemaRef ds:uri="cd609768-341f-4e95-a34e-5d8ffa1618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F9F9D8-B7D6-4885-A6AA-E16827C86A67}">
  <ds:schemaRefs>
    <ds:schemaRef ds:uri="http://schemas.microsoft.com/sharepoint/v3/contenttype/forms"/>
  </ds:schemaRefs>
</ds:datastoreItem>
</file>

<file path=customXml/itemProps3.xml><?xml version="1.0" encoding="utf-8"?>
<ds:datastoreItem xmlns:ds="http://schemas.openxmlformats.org/officeDocument/2006/customXml" ds:itemID="{F8E04B86-D717-4180-8C31-F73243C526D3}"/>
</file>

<file path=docProps/app.xml><?xml version="1.0" encoding="utf-8"?>
<Properties xmlns="http://schemas.openxmlformats.org/officeDocument/2006/extended-properties" xmlns:vt="http://schemas.openxmlformats.org/officeDocument/2006/docPropsVTypes">
  <TotalTime>97</TotalTime>
  <Words>2427</Words>
  <Application>Microsoft Office PowerPoint</Application>
  <PresentationFormat>Widescreen</PresentationFormat>
  <Paragraphs>131</Paragraphs>
  <Slides>9</Slides>
  <Notes>9</Notes>
  <HiddenSlides>0</HiddenSlides>
  <MMClips>2</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9</vt:i4>
      </vt:variant>
    </vt:vector>
  </HeadingPairs>
  <TitlesOfParts>
    <vt:vector size="18" baseType="lpstr">
      <vt:lpstr>Aptos</vt:lpstr>
      <vt:lpstr>Aptos Display</vt:lpstr>
      <vt:lpstr>Arial</vt:lpstr>
      <vt:lpstr>Calibri</vt:lpstr>
      <vt:lpstr>Courier New</vt:lpstr>
      <vt:lpstr>Noto Serif</vt:lpstr>
      <vt:lpstr>Roboto</vt:lpstr>
      <vt:lpstr>Segoe UI</vt:lpstr>
      <vt:lpstr>Office-tema</vt:lpstr>
      <vt:lpstr>UT AV NATURKRISA! Undervisningsopplegg for videregående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Iselin Løvslett Danbolt</cp:lastModifiedBy>
  <cp:revision>85</cp:revision>
  <cp:lastPrinted>2025-07-03T08:48:21Z</cp:lastPrinted>
  <dcterms:created xsi:type="dcterms:W3CDTF">2025-05-21T09:54:04Z</dcterms:created>
  <dcterms:modified xsi:type="dcterms:W3CDTF">2026-06-25T10:39:15Z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0x010100C167562DBEF17E4ABD5DEAEEDF20C355</vt:lpwstr>
  </property>
  <property fmtid="{D5CDD505-2E9C-101B-9397-08002B2CF9AE}" pid="3" name="MediaServiceImageTags">
    <vt:lpwstr/>
  </property>
</Properties>
</file>