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636" r:id="rId5"/>
    <p:sldId id="638" r:id="rId6"/>
    <p:sldId id="626" r:id="rId7"/>
    <p:sldId id="637" r:id="rId8"/>
    <p:sldId id="639" r:id="rId9"/>
    <p:sldId id="627" r:id="rId10"/>
    <p:sldId id="628" r:id="rId11"/>
    <p:sldId id="633" r:id="rId12"/>
    <p:sldId id="634" r:id="rId13"/>
    <p:sldId id="635" r:id="rId14"/>
    <p:sldId id="622" r:id="rId15"/>
    <p:sldId id="629" r:id="rId16"/>
  </p:sldIdLst>
  <p:sldSz cx="12192000" cy="6858000"/>
  <p:notesSz cx="6800850" cy="9807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191E2E-EAEA-4B3D-A731-6B633F91F28E}" v="4" dt="2026-06-25T10:41:15.282"/>
    <p1510:client id="{3B31F1CE-9CF9-457B-B04F-61A86FE660B6}" v="5" dt="2026-06-25T09:14:58.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elin Løvslett Danbolt" userId="ea4f8efe-df83-4c4b-89d8-fe3fd3f219bc" providerId="ADAL" clId="{2D9FD041-6C61-469E-8FCE-E70E89F4EA86}"/>
    <pc:docChg chg="undo custSel addSld delSld modSld">
      <pc:chgData name="Iselin Løvslett Danbolt" userId="ea4f8efe-df83-4c4b-89d8-fe3fd3f219bc" providerId="ADAL" clId="{2D9FD041-6C61-469E-8FCE-E70E89F4EA86}" dt="2026-06-25T10:41:35.425" v="8" actId="14100"/>
      <pc:docMkLst>
        <pc:docMk/>
      </pc:docMkLst>
      <pc:sldChg chg="modNotesTx">
        <pc:chgData name="Iselin Løvslett Danbolt" userId="ea4f8efe-df83-4c4b-89d8-fe3fd3f219bc" providerId="ADAL" clId="{2D9FD041-6C61-469E-8FCE-E70E89F4EA86}" dt="2026-06-25T10:41:23.145" v="6" actId="6549"/>
        <pc:sldMkLst>
          <pc:docMk/>
          <pc:sldMk cId="2631003987" sldId="627"/>
        </pc:sldMkLst>
      </pc:sldChg>
      <pc:sldChg chg="modSp del mod">
        <pc:chgData name="Iselin Løvslett Danbolt" userId="ea4f8efe-df83-4c4b-89d8-fe3fd3f219bc" providerId="ADAL" clId="{2D9FD041-6C61-469E-8FCE-E70E89F4EA86}" dt="2026-06-25T10:40:47.445" v="4" actId="47"/>
        <pc:sldMkLst>
          <pc:docMk/>
          <pc:sldMk cId="182200222" sldId="631"/>
        </pc:sldMkLst>
        <pc:picChg chg="mod">
          <ac:chgData name="Iselin Løvslett Danbolt" userId="ea4f8efe-df83-4c4b-89d8-fe3fd3f219bc" providerId="ADAL" clId="{2D9FD041-6C61-469E-8FCE-E70E89F4EA86}" dt="2026-06-25T09:28:34.299" v="2" actId="1076"/>
          <ac:picMkLst>
            <pc:docMk/>
            <pc:sldMk cId="182200222" sldId="631"/>
            <ac:picMk id="4" creationId="{BF23FA49-DC76-A0AA-3B25-371922AAA9C9}"/>
          </ac:picMkLst>
        </pc:picChg>
      </pc:sldChg>
      <pc:sldChg chg="modSp mod">
        <pc:chgData name="Iselin Løvslett Danbolt" userId="ea4f8efe-df83-4c4b-89d8-fe3fd3f219bc" providerId="ADAL" clId="{2D9FD041-6C61-469E-8FCE-E70E89F4EA86}" dt="2026-06-25T10:41:35.425" v="8" actId="14100"/>
        <pc:sldMkLst>
          <pc:docMk/>
          <pc:sldMk cId="886395570" sldId="634"/>
        </pc:sldMkLst>
        <pc:picChg chg="mod">
          <ac:chgData name="Iselin Løvslett Danbolt" userId="ea4f8efe-df83-4c4b-89d8-fe3fd3f219bc" providerId="ADAL" clId="{2D9FD041-6C61-469E-8FCE-E70E89F4EA86}" dt="2026-06-25T10:41:35.425" v="8" actId="14100"/>
          <ac:picMkLst>
            <pc:docMk/>
            <pc:sldMk cId="886395570" sldId="634"/>
            <ac:picMk id="9" creationId="{7B605850-20D6-5B20-07C2-40FD44A94EE2}"/>
          </ac:picMkLst>
        </pc:picChg>
      </pc:sldChg>
      <pc:sldChg chg="add del">
        <pc:chgData name="Iselin Løvslett Danbolt" userId="ea4f8efe-df83-4c4b-89d8-fe3fd3f219bc" providerId="ADAL" clId="{2D9FD041-6C61-469E-8FCE-E70E89F4EA86}" dt="2026-06-25T09:27:14.868" v="1"/>
        <pc:sldMkLst>
          <pc:docMk/>
          <pc:sldMk cId="3757440951" sldId="638"/>
        </pc:sldMkLst>
      </pc:sldChg>
      <pc:sldChg chg="add">
        <pc:chgData name="Iselin Løvslett Danbolt" userId="ea4f8efe-df83-4c4b-89d8-fe3fd3f219bc" providerId="ADAL" clId="{2D9FD041-6C61-469E-8FCE-E70E89F4EA86}" dt="2026-06-25T10:40:37.589" v="3"/>
        <pc:sldMkLst>
          <pc:docMk/>
          <pc:sldMk cId="3936897686" sldId="638"/>
        </pc:sldMkLst>
      </pc:sldChg>
      <pc:sldChg chg="add">
        <pc:chgData name="Iselin Løvslett Danbolt" userId="ea4f8efe-df83-4c4b-89d8-fe3fd3f219bc" providerId="ADAL" clId="{2D9FD041-6C61-469E-8FCE-E70E89F4EA86}" dt="2026-06-25T10:41:15.278" v="5"/>
        <pc:sldMkLst>
          <pc:docMk/>
          <pc:sldMk cId="4181114117" sldId="6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7035" cy="49208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2241" y="0"/>
            <a:ext cx="2947035" cy="492082"/>
          </a:xfrm>
          <a:prstGeom prst="rect">
            <a:avLst/>
          </a:prstGeom>
        </p:spPr>
        <p:txBody>
          <a:bodyPr vert="horz" lIns="91440" tIns="45720" rIns="91440" bIns="45720" rtlCol="0"/>
          <a:lstStyle>
            <a:lvl1pPr algn="r">
              <a:defRPr sz="1200"/>
            </a:lvl1pPr>
          </a:lstStyle>
          <a:p>
            <a:fld id="{07D87556-632E-445B-9449-C96D187462F7}" type="datetimeFigureOut">
              <a:rPr lang="nb-NO" smtClean="0"/>
              <a:t>25.06.2026</a:t>
            </a:fld>
            <a:endParaRPr lang="nb-NO"/>
          </a:p>
        </p:txBody>
      </p:sp>
      <p:sp>
        <p:nvSpPr>
          <p:cNvPr id="4" name="Plassholder for lysbilde 3"/>
          <p:cNvSpPr>
            <a:spLocks noGrp="1" noRot="1" noChangeAspect="1"/>
          </p:cNvSpPr>
          <p:nvPr>
            <p:ph type="sldImg" idx="2"/>
          </p:nvPr>
        </p:nvSpPr>
        <p:spPr>
          <a:xfrm>
            <a:off x="458788" y="1225550"/>
            <a:ext cx="5883275" cy="3309938"/>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085" y="4719895"/>
            <a:ext cx="5440680" cy="3861733"/>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15495"/>
            <a:ext cx="2947035" cy="492081"/>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2241" y="9315495"/>
            <a:ext cx="2947035" cy="492081"/>
          </a:xfrm>
          <a:prstGeom prst="rect">
            <a:avLst/>
          </a:prstGeom>
        </p:spPr>
        <p:txBody>
          <a:bodyPr vert="horz" lIns="91440" tIns="45720" rIns="91440" bIns="45720" rtlCol="0" anchor="b"/>
          <a:lstStyle>
            <a:lvl1pPr algn="r">
              <a:defRPr sz="1200"/>
            </a:lvl1pPr>
          </a:lstStyle>
          <a:p>
            <a:fld id="{EC9057F0-0F37-448A-B9E1-828AA7E314AC}" type="slidenum">
              <a:rPr lang="nb-NO" smtClean="0"/>
              <a:t>‹#›</a:t>
            </a:fld>
            <a:endParaRPr lang="nb-NO"/>
          </a:p>
        </p:txBody>
      </p:sp>
    </p:spTree>
    <p:extLst>
      <p:ext uri="{BB962C8B-B14F-4D97-AF65-F5344CB8AC3E}">
        <p14:creationId xmlns:p14="http://schemas.microsoft.com/office/powerpoint/2010/main" val="55514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n.no/tema/natur-og-klima/arealendringer"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nationen.no/klimakrisen-og-naturkrisen-er-ikke-adskilte-kriser/o/5-148-756189?key=2025-07-07T06:51:15.000Z/retriever/a8cf576338fc80bfc658957b37d3a4cc50869391" TargetMode="External"/><Relationship Id="rId4" Type="http://schemas.openxmlformats.org/officeDocument/2006/relationships/hyperlink" Target="https://fn.no/tema/natur-og-klima/norge-og-naturkrise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n.no/tema/natur-og-klima/naturmangfold"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fn.no/tema/natur-og-klima/norge-og-naturkris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6BC1F-0008-3E28-94A2-BADF946CED6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A542CFE-D82C-A2C4-F737-89554FB87DB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CFFA172-D4DB-E59B-A7E2-3523B2FED0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Velkommen til dette undervisningsopplegget om naturkrisen!</a:t>
            </a:r>
            <a:br>
              <a:rPr lang="nb-NO">
                <a:cs typeface="+mn-lt"/>
              </a:rPr>
            </a:br>
            <a:br>
              <a:rPr lang="nb-NO">
                <a:cs typeface="+mn-lt"/>
              </a:rPr>
            </a:br>
            <a:r>
              <a:rPr lang="nb-NO"/>
              <a:t>Før vi setter i gang vil jeg bare si at mye av statistikken og informasjonen fra dagens foredrag er hentet fra FNs naturpanel. Det er fordi vi kan stole på den statistikken og den informasjonen som de publiserer, fordi informasjonen er objektiv, informasjonen er samlet inn av verdens fremste forskere på tvers av land, og informasjonen er samlet inn over lang tid. Vi kommer tilbake til hva FNs naturpanel er for noe, senere i foredraget. </a:t>
            </a:r>
            <a:endParaRPr lang="nb-NO">
              <a:cs typeface="Calibri"/>
            </a:endParaRPr>
          </a:p>
          <a:p>
            <a:endParaRPr lang="nb-NO"/>
          </a:p>
        </p:txBody>
      </p:sp>
      <p:sp>
        <p:nvSpPr>
          <p:cNvPr id="4" name="Plassholder for lysbildenummer 3">
            <a:extLst>
              <a:ext uri="{FF2B5EF4-FFF2-40B4-BE49-F238E27FC236}">
                <a16:creationId xmlns:a16="http://schemas.microsoft.com/office/drawing/2014/main" id="{39F287E8-F507-5E31-A109-6FEC08640AAA}"/>
              </a:ext>
            </a:extLst>
          </p:cNvPr>
          <p:cNvSpPr>
            <a:spLocks noGrp="1"/>
          </p:cNvSpPr>
          <p:nvPr>
            <p:ph type="sldNum" sz="quarter" idx="5"/>
          </p:nvPr>
        </p:nvSpPr>
        <p:spPr/>
        <p:txBody>
          <a:bodyPr/>
          <a:lstStyle/>
          <a:p>
            <a:fld id="{3A7B55E5-BE80-4E30-BCE4-83F8EE60BF66}" type="slidenum">
              <a:rPr lang="nb-NO" smtClean="0"/>
              <a:t>1</a:t>
            </a:fld>
            <a:endParaRPr lang="nb-NO"/>
          </a:p>
        </p:txBody>
      </p:sp>
    </p:spTree>
    <p:extLst>
      <p:ext uri="{BB962C8B-B14F-4D97-AF65-F5344CB8AC3E}">
        <p14:creationId xmlns:p14="http://schemas.microsoft.com/office/powerpoint/2010/main" val="67565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73750-CE63-7509-4DF9-5FEB06D7103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C0183D4-2631-8841-1972-F606988288A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8CA423A-DF38-39E3-1D12-395ADDDC14F4}"/>
              </a:ext>
            </a:extLst>
          </p:cNvPr>
          <p:cNvSpPr>
            <a:spLocks noGrp="1"/>
          </p:cNvSpPr>
          <p:nvPr>
            <p:ph type="body" idx="1"/>
          </p:nvPr>
        </p:nvSpPr>
        <p:spPr/>
        <p:txBody>
          <a:bodyPr/>
          <a:lstStyle/>
          <a:p>
            <a:r>
              <a:rPr lang="nb-NO">
                <a:latin typeface="Calibri"/>
                <a:ea typeface="Calibri"/>
                <a:cs typeface="Calibri"/>
              </a:rPr>
              <a:t>Her er siste bilde. Samme øvelse og opplegg. Hva er det dere ser på bildet her? Be elevene bruke ca. 20 sek til å tenke for seg selv, deretter klasseromssamtale. Hjelpespørsmål:</a:t>
            </a:r>
            <a:endParaRPr lang="nb-NO"/>
          </a:p>
          <a:p>
            <a:pPr marL="171450" indent="-171450">
              <a:buFont typeface="Calibri"/>
              <a:buChar char="-"/>
            </a:pPr>
            <a:r>
              <a:rPr lang="nb-NO"/>
              <a:t>Beskriv det du ser på bildet.</a:t>
            </a:r>
          </a:p>
          <a:p>
            <a:pPr marL="171450" indent="-171450">
              <a:buFont typeface="Calibri"/>
              <a:buChar char="-"/>
            </a:pPr>
            <a:r>
              <a:rPr lang="nb-NO"/>
              <a:t>Hvilke farger ser du på bildet?</a:t>
            </a:r>
          </a:p>
          <a:p>
            <a:pPr marL="171450" indent="-171450">
              <a:buFont typeface="Calibri"/>
              <a:buChar char="-"/>
            </a:pPr>
            <a:r>
              <a:rPr lang="nb-NO"/>
              <a:t>Hva slags gjenstander ser du på bildet? For eksempel mennesker, trær.</a:t>
            </a:r>
          </a:p>
          <a:p>
            <a:pPr marL="171450" indent="-171450">
              <a:buFont typeface="Calibri"/>
              <a:buChar char="-"/>
            </a:pPr>
            <a:r>
              <a:rPr lang="nb-NO"/>
              <a:t>Hvordan opplever du det du ser på bildet? Blir du trist? Er det et fint bilde?</a:t>
            </a:r>
          </a:p>
          <a:p>
            <a:pPr marL="171450" indent="-171450">
              <a:buFont typeface="Calibri"/>
              <a:buChar char="-"/>
            </a:pPr>
            <a:r>
              <a:rPr lang="nb-NO"/>
              <a:t>Hvilke årsaker til naturkrisen tror du skyldes det som skjer på bildet?</a:t>
            </a:r>
          </a:p>
          <a:p>
            <a:pPr marL="171450" indent="-171450">
              <a:buFont typeface="Calibri"/>
              <a:buChar char="-"/>
            </a:pPr>
            <a:endParaRPr lang="nb-NO"/>
          </a:p>
          <a:p>
            <a:r>
              <a:rPr lang="nb-NO"/>
              <a:t>Fasit: Bilde av lundefugler lokalisert på Runde, en øy i Norge, med plast rundt seg og om seg i sine naturomgivelser, som konsekvens av plastforurensning. Lundefuglene opplever store arealendringer som følge av naturkrisen.</a:t>
            </a:r>
          </a:p>
        </p:txBody>
      </p:sp>
      <p:sp>
        <p:nvSpPr>
          <p:cNvPr id="4" name="Plassholder for lysbildenummer 3">
            <a:extLst>
              <a:ext uri="{FF2B5EF4-FFF2-40B4-BE49-F238E27FC236}">
                <a16:creationId xmlns:a16="http://schemas.microsoft.com/office/drawing/2014/main" id="{C53F95EE-AB7C-1107-0B43-5AA4C8177C9B}"/>
              </a:ext>
            </a:extLst>
          </p:cNvPr>
          <p:cNvSpPr>
            <a:spLocks noGrp="1"/>
          </p:cNvSpPr>
          <p:nvPr>
            <p:ph type="sldNum" sz="quarter" idx="5"/>
          </p:nvPr>
        </p:nvSpPr>
        <p:spPr/>
        <p:txBody>
          <a:bodyPr/>
          <a:lstStyle/>
          <a:p>
            <a:fld id="{EC9057F0-0F37-448A-B9E1-828AA7E314AC}" type="slidenum">
              <a:rPr lang="nb-NO" smtClean="0"/>
              <a:t>10</a:t>
            </a:fld>
            <a:endParaRPr lang="nb-NO"/>
          </a:p>
        </p:txBody>
      </p:sp>
    </p:spTree>
    <p:extLst>
      <p:ext uri="{BB962C8B-B14F-4D97-AF65-F5344CB8AC3E}">
        <p14:creationId xmlns:p14="http://schemas.microsoft.com/office/powerpoint/2010/main" val="1016967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a:effectLst/>
                <a:latin typeface="+mn-lt"/>
                <a:ea typeface="Calibri"/>
                <a:cs typeface="Noto Serif"/>
              </a:rPr>
              <a:t>For å belyse dilemmaene knyttet til </a:t>
            </a:r>
            <a:r>
              <a:rPr lang="nb-NO" sz="1800">
                <a:latin typeface="+mn-lt"/>
                <a:ea typeface="Calibri"/>
                <a:cs typeface="Noto Serif"/>
              </a:rPr>
              <a:t>arealendringer</a:t>
            </a:r>
            <a:r>
              <a:rPr lang="nb-NO" sz="1800">
                <a:effectLst/>
                <a:latin typeface="+mn-lt"/>
                <a:ea typeface="Calibri"/>
                <a:cs typeface="Noto Serif"/>
              </a:rPr>
              <a:t> skal </a:t>
            </a:r>
            <a:r>
              <a:rPr lang="nb-NO" sz="1800">
                <a:ea typeface="Calibri"/>
                <a:cs typeface="Noto Serif"/>
              </a:rPr>
              <a:t>elevene </a:t>
            </a:r>
            <a:r>
              <a:rPr lang="nb-NO" sz="1800">
                <a:effectLst/>
                <a:latin typeface="+mn-lt"/>
                <a:ea typeface="Calibri"/>
                <a:cs typeface="Noto Serif"/>
              </a:rPr>
              <a:t>nå se på ulike perspektiver med utgangspunkt i roller. Be elevene</a:t>
            </a:r>
            <a:r>
              <a:rPr lang="nb-NO" sz="1800">
                <a:ea typeface="Calibri"/>
                <a:cs typeface="Noto Serif"/>
              </a:rPr>
              <a:t> først lese følgende temaside fra FN.no om arealendringer: </a:t>
            </a:r>
            <a:r>
              <a:rPr lang="nb-NO">
                <a:hlinkClick r:id="rId3"/>
              </a:rPr>
              <a:t>Arealendringer</a:t>
            </a:r>
            <a:r>
              <a:rPr lang="nb-NO" sz="1800">
                <a:ea typeface="Calibri"/>
              </a:rPr>
              <a:t> Deretter</a:t>
            </a:r>
            <a:r>
              <a:rPr lang="nb-NO" sz="1800">
                <a:ea typeface="Calibri"/>
                <a:cs typeface="+mn-lt"/>
              </a:rPr>
              <a:t> skal de snakke sammen med </a:t>
            </a:r>
            <a:r>
              <a:rPr lang="nb-NO" sz="1800">
                <a:ea typeface="Calibri"/>
                <a:cs typeface="Noto Serif"/>
              </a:rPr>
              <a:t>læringspartneren sin, eller</a:t>
            </a:r>
            <a:r>
              <a:rPr lang="nb-NO" sz="1800">
                <a:effectLst/>
                <a:latin typeface="+mn-lt"/>
                <a:ea typeface="Calibri"/>
                <a:cs typeface="Noto Serif"/>
              </a:rPr>
              <a:t> i mindre diskusjonsgrupper</a:t>
            </a:r>
            <a:r>
              <a:rPr lang="nb-NO" sz="1800">
                <a:ea typeface="Calibri"/>
                <a:cs typeface="Noto Serif"/>
              </a:rPr>
              <a:t>,</a:t>
            </a:r>
            <a:r>
              <a:rPr lang="nb-NO" sz="1800">
                <a:effectLst/>
                <a:latin typeface="+mn-lt"/>
                <a:ea typeface="Calibri"/>
                <a:cs typeface="Noto Serif"/>
              </a:rPr>
              <a:t> i 10 min</a:t>
            </a:r>
            <a:r>
              <a:rPr lang="nb-NO" sz="1800">
                <a:ea typeface="Calibri"/>
                <a:cs typeface="Noto Serif"/>
              </a:rPr>
              <a:t>. Be elevene </a:t>
            </a:r>
            <a:r>
              <a:rPr lang="nb-NO" sz="1800">
                <a:effectLst/>
                <a:latin typeface="+mn-lt"/>
                <a:ea typeface="Calibri"/>
                <a:cs typeface="Noto Serif"/>
              </a:rPr>
              <a:t>innta </a:t>
            </a:r>
            <a:r>
              <a:rPr lang="nb-NO" sz="1800">
                <a:ea typeface="Calibri"/>
                <a:cs typeface="Noto Serif"/>
              </a:rPr>
              <a:t>de tre ulike standpunktene</a:t>
            </a:r>
            <a:r>
              <a:rPr lang="nb-NO" sz="1800">
                <a:effectLst/>
                <a:latin typeface="+mn-lt"/>
                <a:ea typeface="Calibri"/>
                <a:cs typeface="Noto Serif"/>
              </a:rPr>
              <a:t> </a:t>
            </a:r>
            <a:r>
              <a:rPr lang="nb-NO" sz="1800">
                <a:ea typeface="Calibri"/>
                <a:cs typeface="Noto Serif"/>
              </a:rPr>
              <a:t>(innbygger, politiker, ungdom opptatt av natur) og be elevene reflektere rundt </a:t>
            </a:r>
            <a:r>
              <a:rPr lang="nb-NO" sz="1800">
                <a:effectLst/>
                <a:latin typeface="+mn-lt"/>
                <a:ea typeface="Calibri"/>
                <a:cs typeface="Noto Serif"/>
              </a:rPr>
              <a:t>hva de tror de ulike personene/</a:t>
            </a:r>
            <a:r>
              <a:rPr lang="nb-NO" sz="1800">
                <a:ea typeface="Calibri"/>
                <a:cs typeface="Noto Serif"/>
              </a:rPr>
              <a:t>rollene</a:t>
            </a:r>
            <a:r>
              <a:rPr lang="nb-NO" sz="1800">
                <a:effectLst/>
                <a:latin typeface="+mn-lt"/>
                <a:ea typeface="Calibri"/>
                <a:cs typeface="Noto Serif"/>
              </a:rPr>
              <a:t> mener </a:t>
            </a:r>
            <a:r>
              <a:rPr lang="nb-NO" sz="1800">
                <a:latin typeface="+mn-lt"/>
                <a:ea typeface="Calibri"/>
                <a:cs typeface="Noto Serif"/>
              </a:rPr>
              <a:t>om saken "hyttefelt på fjellet i Norge". </a:t>
            </a:r>
            <a:r>
              <a:rPr lang="nb-NO" sz="1800">
                <a:ea typeface="Calibri"/>
                <a:cs typeface="Noto Serif"/>
              </a:rPr>
              <a:t>Se</a:t>
            </a:r>
            <a:r>
              <a:rPr lang="nb-NO" sz="1800">
                <a:latin typeface="+mn-lt"/>
                <a:ea typeface="Calibri"/>
                <a:cs typeface="Noto Serif"/>
              </a:rPr>
              <a:t> på en og en rolle om gangen og oppsummer kort med elevene i plenum</a:t>
            </a:r>
            <a:r>
              <a:rPr lang="nb-NO" sz="1800">
                <a:ea typeface="Calibri"/>
                <a:cs typeface="Noto Serif"/>
              </a:rPr>
              <a:t> (ca. 10 min).</a:t>
            </a:r>
            <a:r>
              <a:rPr lang="nb-NO" sz="1800">
                <a:latin typeface="+mn-lt"/>
                <a:ea typeface="Calibri"/>
                <a:cs typeface="Noto Serif"/>
              </a:rPr>
              <a:t> </a:t>
            </a:r>
            <a:r>
              <a:rPr lang="nb-NO" sz="1800" err="1">
                <a:ea typeface="Calibri"/>
                <a:cs typeface="Noto Serif"/>
              </a:rPr>
              <a:t>Temartiklen</a:t>
            </a:r>
            <a:r>
              <a:rPr lang="nb-NO" sz="1800">
                <a:ea typeface="Calibri"/>
                <a:cs typeface="Noto Serif"/>
              </a:rPr>
              <a:t> "Arealendringer" egner seg godt for elevene til å utvikle faglige argumenter tilpasset de tre ulike rollene.</a:t>
            </a:r>
            <a:endParaRPr lang="nb-NO">
              <a:latin typeface="+mn-lt"/>
              <a:ea typeface="Calibri"/>
              <a:cs typeface="Noto Serif"/>
            </a:endParaRPr>
          </a:p>
          <a:p>
            <a:pPr algn="just">
              <a:lnSpc>
                <a:spcPct val="107000"/>
              </a:lnSpc>
              <a:spcAft>
                <a:spcPts val="800"/>
              </a:spcAft>
            </a:pPr>
            <a:endParaRPr lang="nb-NO" sz="1800">
              <a:latin typeface="+mn-lt"/>
              <a:ea typeface="Calibri" panose="020F0502020204030204" pitchFamily="34" charset="0"/>
              <a:cs typeface="Noto Serif"/>
            </a:endParaRPr>
          </a:p>
          <a:p>
            <a:pPr algn="just">
              <a:lnSpc>
                <a:spcPct val="107000"/>
              </a:lnSpc>
              <a:spcAft>
                <a:spcPts val="800"/>
              </a:spcAft>
            </a:pPr>
            <a:r>
              <a:rPr lang="nb-NO" sz="1800">
                <a:effectLst/>
                <a:latin typeface="+mn-lt"/>
                <a:ea typeface="Calibri"/>
                <a:cs typeface="Noto Serif"/>
              </a:rPr>
              <a:t>Spørsmål du kan bruke for å få i gang </a:t>
            </a:r>
            <a:r>
              <a:rPr lang="nb-NO" sz="1800">
                <a:ea typeface="Calibri"/>
                <a:cs typeface="Noto Serif"/>
              </a:rPr>
              <a:t>samtalen</a:t>
            </a:r>
            <a:r>
              <a:rPr lang="nb-NO" sz="1800">
                <a:effectLst/>
                <a:latin typeface="+mn-lt"/>
                <a:ea typeface="Calibri"/>
                <a:cs typeface="Noto Serif"/>
              </a:rPr>
              <a:t> </a:t>
            </a:r>
            <a:r>
              <a:rPr lang="nb-NO" sz="1800">
                <a:ea typeface="Calibri"/>
                <a:cs typeface="Noto Serif"/>
              </a:rPr>
              <a:t>mellom</a:t>
            </a:r>
            <a:r>
              <a:rPr lang="nb-NO" sz="1800">
                <a:effectLst/>
                <a:latin typeface="+mn-lt"/>
                <a:ea typeface="Calibri"/>
                <a:cs typeface="Noto Serif"/>
              </a:rPr>
              <a:t> elevene:</a:t>
            </a:r>
          </a:p>
          <a:p>
            <a:pPr marL="342900" lvl="0" indent="-342900" algn="just">
              <a:lnSpc>
                <a:spcPct val="107000"/>
              </a:lnSpc>
              <a:buAutoNum type="arabicPeriod"/>
            </a:pPr>
            <a:r>
              <a:rPr lang="nb-NO" sz="1800">
                <a:effectLst/>
                <a:latin typeface="+mn-lt"/>
                <a:ea typeface="Calibri"/>
                <a:cs typeface="Noto Serif"/>
              </a:rPr>
              <a:t>Tror dere vedkommende er for eller mot utbyggingen?</a:t>
            </a:r>
          </a:p>
          <a:p>
            <a:pPr marL="342900" lvl="0" indent="-342900" algn="just">
              <a:lnSpc>
                <a:spcPct val="107000"/>
              </a:lnSpc>
              <a:spcAft>
                <a:spcPts val="800"/>
              </a:spcAft>
              <a:buAutoNum type="arabicPeriod"/>
            </a:pPr>
            <a:r>
              <a:rPr lang="nb-NO" sz="1800">
                <a:effectLst/>
                <a:latin typeface="+mn-lt"/>
                <a:ea typeface="Calibri"/>
                <a:cs typeface="Noto Serif"/>
              </a:rPr>
              <a:t>Hvorfor tror dere dette er standpunktet til denne personen?</a:t>
            </a:r>
          </a:p>
          <a:p>
            <a:pPr marL="342900" indent="-342900" algn="just">
              <a:lnSpc>
                <a:spcPct val="107000"/>
              </a:lnSpc>
              <a:spcAft>
                <a:spcPts val="800"/>
              </a:spcAft>
              <a:buAutoNum type="arabicPeriod"/>
            </a:pPr>
            <a:r>
              <a:rPr lang="nb-NO" sz="1800">
                <a:latin typeface="+mn-lt"/>
                <a:ea typeface="Calibri"/>
                <a:cs typeface="Noto Serif"/>
              </a:rPr>
              <a:t>Er det forskjell på utbyggingen av hyttefelt i Norge, tenker dere at det er greit å kjøre på en sti og ikke fullt asfaltert på vei opp </a:t>
            </a:r>
            <a:r>
              <a:rPr lang="nb-NO" sz="1800">
                <a:ea typeface="Calibri"/>
                <a:cs typeface="Noto Serif"/>
              </a:rPr>
              <a:t>til en hytte</a:t>
            </a:r>
            <a:r>
              <a:rPr lang="nb-NO" sz="1800">
                <a:latin typeface="+mn-lt"/>
                <a:ea typeface="Calibri"/>
                <a:cs typeface="Noto Serif"/>
              </a:rPr>
              <a:t>? Er det greit med utedo</a:t>
            </a:r>
            <a:r>
              <a:rPr lang="nb-NO" sz="1800">
                <a:ea typeface="Calibri"/>
                <a:cs typeface="Noto Serif"/>
              </a:rPr>
              <a:t> på hytta</a:t>
            </a:r>
            <a:r>
              <a:rPr lang="nb-NO" sz="1800">
                <a:latin typeface="+mn-lt"/>
                <a:ea typeface="Calibri"/>
                <a:cs typeface="Noto Serif"/>
              </a:rPr>
              <a:t>? Er det greit å bygge et hyttefelt i et område hvor det er utrydningstruede arter?</a:t>
            </a:r>
          </a:p>
          <a:p>
            <a:pPr marL="342900" indent="-342900" algn="just">
              <a:lnSpc>
                <a:spcPct val="107000"/>
              </a:lnSpc>
              <a:spcAft>
                <a:spcPts val="800"/>
              </a:spcAft>
              <a:buAutoNum type="arabicPeriod"/>
            </a:pPr>
            <a:r>
              <a:rPr lang="nb-NO" sz="1800">
                <a:effectLst/>
                <a:latin typeface="+mn-lt"/>
                <a:ea typeface="Calibri"/>
                <a:cs typeface="Noto Serif"/>
              </a:rPr>
              <a:t>Hva tenker dere, er det enkelt å bestemme seg for om man skal være for eller mot i dette tilfellet? Finnes det noen mellomting?</a:t>
            </a:r>
            <a:endParaRPr lang="nb-NO">
              <a:latin typeface="+mn-lt"/>
            </a:endParaRPr>
          </a:p>
          <a:p>
            <a:pPr marL="342900" lvl="0" indent="-342900" algn="just">
              <a:lnSpc>
                <a:spcPct val="107000"/>
              </a:lnSpc>
              <a:spcAft>
                <a:spcPts val="800"/>
              </a:spcAft>
              <a:buAutoNum type="arabicPeriod"/>
            </a:pPr>
            <a:r>
              <a:rPr lang="nb-NO" sz="1800">
                <a:effectLst/>
                <a:latin typeface="+mn-lt"/>
                <a:ea typeface="Calibri"/>
                <a:cs typeface="Noto Serif"/>
              </a:rPr>
              <a:t>Hvor går grensen for hvor store naturinngrep vi skal tillate? Hvilke hensyn skal veie tyngst når vi tar slike beslutninger?</a:t>
            </a:r>
          </a:p>
          <a:p>
            <a:pPr marL="342900" lvl="0" indent="-342900" algn="just">
              <a:lnSpc>
                <a:spcPct val="107000"/>
              </a:lnSpc>
              <a:spcAft>
                <a:spcPts val="800"/>
              </a:spcAft>
              <a:buAutoNum type="arabicPeriod"/>
            </a:pPr>
            <a:endParaRPr lang="nb-NO" sz="1800">
              <a:effectLst/>
              <a:latin typeface="+mn-lt"/>
              <a:ea typeface="Calibri" panose="020F0502020204030204" pitchFamily="34" charset="0"/>
              <a:cs typeface="Noto Serif"/>
            </a:endParaRPr>
          </a:p>
          <a:p>
            <a:r>
              <a:rPr lang="nb-NO">
                <a:latin typeface="+mn-lt"/>
              </a:rPr>
              <a:t>Noen punkter du kan ha med deg inn i fellessamtalen (ca. 10 min):</a:t>
            </a:r>
          </a:p>
          <a:p>
            <a:pPr marL="171450" indent="-171450">
              <a:buFont typeface="Calibri"/>
              <a:buChar char="-"/>
            </a:pPr>
            <a:r>
              <a:rPr lang="nb-NO" sz="1200">
                <a:effectLst/>
                <a:latin typeface="+mn-lt"/>
                <a:ea typeface="Calibri"/>
                <a:cs typeface="Noto Serif"/>
              </a:rPr>
              <a:t>Basert på det dere har lest og diskutert</a:t>
            </a:r>
            <a:r>
              <a:rPr lang="nb-NO">
                <a:latin typeface="+mn-lt"/>
                <a:ea typeface="Calibri"/>
                <a:cs typeface="Noto Serif"/>
              </a:rPr>
              <a:t> hittil</a:t>
            </a:r>
            <a:r>
              <a:rPr lang="nb-NO" sz="1200">
                <a:effectLst/>
                <a:latin typeface="+mn-lt"/>
                <a:ea typeface="Calibri"/>
                <a:cs typeface="Noto Serif"/>
              </a:rPr>
              <a:t>, ser dere noen </a:t>
            </a:r>
            <a:r>
              <a:rPr lang="nb-NO">
                <a:latin typeface="+mn-lt"/>
                <a:ea typeface="Calibri"/>
                <a:cs typeface="Noto Serif"/>
              </a:rPr>
              <a:t>dilemmaer</a:t>
            </a:r>
            <a:r>
              <a:rPr lang="nb-NO" sz="1200">
                <a:effectLst/>
                <a:latin typeface="+mn-lt"/>
                <a:ea typeface="Calibri"/>
                <a:cs typeface="Noto Serif"/>
              </a:rPr>
              <a:t> her? Forklar. </a:t>
            </a:r>
            <a:endParaRPr lang="nb-NO">
              <a:ea typeface="Calibri"/>
              <a:cs typeface="Noto Serif"/>
            </a:endParaRPr>
          </a:p>
          <a:p>
            <a:pPr marL="628650" lvl="1" indent="-171450">
              <a:buFont typeface="Courier New"/>
              <a:buChar char="o"/>
            </a:pPr>
            <a:r>
              <a:rPr lang="nb-NO">
                <a:latin typeface="+mn-lt"/>
                <a:ea typeface="Calibri"/>
                <a:cs typeface="Noto Serif"/>
              </a:rPr>
              <a:t>På den ene siden, er det en menneskerett å ha hytte hvor vi vil i Norge? Og er det forskjell på hytter, som </a:t>
            </a:r>
            <a:r>
              <a:rPr lang="nb-NO" err="1">
                <a:ea typeface="Calibri"/>
                <a:cs typeface="Noto Serif"/>
              </a:rPr>
              <a:t>feks</a:t>
            </a:r>
            <a:r>
              <a:rPr lang="nb-NO">
                <a:ea typeface="Calibri"/>
                <a:cs typeface="Noto Serif"/>
              </a:rPr>
              <a:t>.</a:t>
            </a:r>
            <a:r>
              <a:rPr lang="nb-NO">
                <a:latin typeface="+mn-lt"/>
                <a:ea typeface="Calibri"/>
                <a:cs typeface="Noto Serif"/>
              </a:rPr>
              <a:t> en hytte med innlagt strøm, vann, med kjørevei til hytta fullt asfaltert? Hva om man har arvet hytta? På den andre siden, hvorfor skal vi ikke kunne ha hytter der vi vil når vi har ressursene og arealene til det?</a:t>
            </a:r>
            <a:r>
              <a:rPr lang="nb-NO">
                <a:ea typeface="Calibri"/>
                <a:cs typeface="Noto Serif"/>
              </a:rPr>
              <a:t> </a:t>
            </a:r>
            <a:endParaRPr lang="nb-NO">
              <a:latin typeface="+mn-lt"/>
            </a:endParaRPr>
          </a:p>
          <a:p>
            <a:pPr marL="171450" indent="-171450">
              <a:buFont typeface="Calibri"/>
              <a:buChar char="-"/>
            </a:pPr>
            <a:r>
              <a:rPr lang="nb-NO" b="0">
                <a:latin typeface="+mn-lt"/>
              </a:rPr>
              <a:t>Løsningen på klimaproblemet må være rettferdig, </a:t>
            </a:r>
            <a:r>
              <a:rPr lang="nb-NO">
                <a:latin typeface="+mn-lt"/>
              </a:rPr>
              <a:t>og i hvilken grad er den det i denne saken her?</a:t>
            </a:r>
            <a:r>
              <a:rPr lang="nb-NO"/>
              <a:t> Hva vil rettferdighet si i denne saken?</a:t>
            </a:r>
            <a:endParaRPr lang="nb-NO" b="0">
              <a:latin typeface="+mn-lt"/>
            </a:endParaRPr>
          </a:p>
          <a:p>
            <a:pPr marL="171450" indent="-171450">
              <a:buFont typeface="Calibri"/>
              <a:buChar char="-"/>
            </a:pPr>
            <a:r>
              <a:rPr lang="nb-NO">
                <a:latin typeface="+mn-lt"/>
              </a:rPr>
              <a:t>Klimaproblemet vil bidra til å fordele makt og ressurser på bestemte måter, uansett hvordan vi løser det. Jo større del av karbonbudsjettet vi i Norge slipper ut i dag, jo mindre blir det igjen til andre land, og til generasjonene som kommer etter oss. Hvis internasjonalt klimasamarbeid skal lykkes må alle </a:t>
            </a:r>
            <a:r>
              <a:rPr lang="nb-NO"/>
              <a:t>parter</a:t>
            </a:r>
            <a:r>
              <a:rPr lang="nb-NO">
                <a:latin typeface="+mn-lt"/>
              </a:rPr>
              <a:t> føle at betingelsene er rettferdige.</a:t>
            </a:r>
            <a:r>
              <a:rPr lang="nb-NO"/>
              <a:t> For alt her i verden har en pris. Så hva bør prisen være for å ha en topp moderne hytte på fjellet i Norge, som har innlagt vann og asfaltvei fra dør til dør, hvis det går på bekostning av økt CO2-utslipp, artene som bor der, og trærne og buskene som vokser der?</a:t>
            </a:r>
            <a:endParaRPr lang="en-US">
              <a:latin typeface="+mn-lt"/>
            </a:endParaRPr>
          </a:p>
          <a:p>
            <a:endParaRPr lang="nb-NO">
              <a:latin typeface="+mn-lt"/>
            </a:endParaRPr>
          </a:p>
          <a:p>
            <a:pPr>
              <a:defRPr/>
            </a:pPr>
            <a:r>
              <a:rPr lang="nb-NO">
                <a:latin typeface="+mn-lt"/>
              </a:rPr>
              <a:t>Ikke et poeng å konkludere med endelige standpunkter i fellessamtalen, men å få høre fra elevene rundt hva de har tenkt, og at du som </a:t>
            </a:r>
            <a:r>
              <a:rPr lang="nb-NO"/>
              <a:t>lærer</a:t>
            </a:r>
            <a:r>
              <a:rPr lang="nb-NO">
                <a:latin typeface="+mn-lt"/>
              </a:rPr>
              <a:t> belyser og viser fram nyanser og ulike ståsteder.</a:t>
            </a:r>
          </a:p>
          <a:p>
            <a:pPr>
              <a:defRPr/>
            </a:pPr>
            <a:endParaRPr lang="nb-NO"/>
          </a:p>
          <a:p>
            <a:pPr>
              <a:defRPr/>
            </a:pPr>
            <a:r>
              <a:rPr lang="nb-NO"/>
              <a:t>TIL DEG SOM FOREDRAGSHOLDER | KILDER OM DU VIL LESE DEG MER OPP:</a:t>
            </a:r>
            <a:endParaRPr lang="en-US">
              <a:solidFill>
                <a:srgbClr val="444444"/>
              </a:solidFill>
            </a:endParaRPr>
          </a:p>
          <a:p>
            <a:pPr>
              <a:defRPr/>
            </a:pPr>
            <a:r>
              <a:rPr lang="nb-NO"/>
              <a:t>- Norge og Naturkrisen: </a:t>
            </a:r>
            <a:r>
              <a:rPr lang="nb-NO">
                <a:solidFill>
                  <a:srgbClr val="444444"/>
                </a:solidFill>
                <a:hlinkClick r:id="rId4"/>
              </a:rPr>
              <a:t>https://fn.no/tema/natur-og-klima/norge-og-naturkrisen</a:t>
            </a:r>
            <a:endParaRPr lang="nb-NO">
              <a:solidFill>
                <a:srgbClr val="444444"/>
              </a:solidFill>
            </a:endParaRPr>
          </a:p>
          <a:p>
            <a:pPr marL="285750" indent="-285750">
              <a:buFont typeface="Calibri,Sans-Serif"/>
              <a:buChar char="-"/>
              <a:defRPr/>
            </a:pPr>
            <a:r>
              <a:rPr lang="nb-NO">
                <a:solidFill>
                  <a:srgbClr val="444444"/>
                </a:solidFill>
                <a:hlinkClick r:id="rId5"/>
              </a:rPr>
              <a:t>Kraftutbygging, Vindkraft | Klimakrisen og naturkrisen er ikke adskilte kriser</a:t>
            </a:r>
            <a:endParaRPr lang="nb-NO"/>
          </a:p>
        </p:txBody>
      </p:sp>
      <p:sp>
        <p:nvSpPr>
          <p:cNvPr id="4" name="Plassholder for lysbildenummer 3"/>
          <p:cNvSpPr>
            <a:spLocks noGrp="1"/>
          </p:cNvSpPr>
          <p:nvPr>
            <p:ph type="sldNum" sz="quarter" idx="5"/>
          </p:nvPr>
        </p:nvSpPr>
        <p:spPr/>
        <p:txBody>
          <a:bodyPr/>
          <a:lstStyle/>
          <a:p>
            <a:fld id="{6AA3AA58-E4F7-4A59-92F3-786291368065}" type="slidenum">
              <a:rPr lang="nb-NO" smtClean="0"/>
              <a:t>11</a:t>
            </a:fld>
            <a:endParaRPr lang="nb-NO"/>
          </a:p>
        </p:txBody>
      </p:sp>
    </p:spTree>
    <p:extLst>
      <p:ext uri="{BB962C8B-B14F-4D97-AF65-F5344CB8AC3E}">
        <p14:creationId xmlns:p14="http://schemas.microsoft.com/office/powerpoint/2010/main" val="3143190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6E11A-0C1F-BD43-3AD6-C74027875C8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EC65314-8A94-4CC7-B515-FC35521352B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9313C76-6C6A-B4CF-4A39-64E94BE88BA5}"/>
              </a:ext>
            </a:extLst>
          </p:cNvPr>
          <p:cNvSpPr>
            <a:spLocks noGrp="1"/>
          </p:cNvSpPr>
          <p:nvPr>
            <p:ph type="body" idx="1"/>
          </p:nvPr>
        </p:nvSpPr>
        <p:spPr/>
        <p:txBody>
          <a:bodyPr/>
          <a:lstStyle/>
          <a:p>
            <a:pPr fontAlgn="base"/>
            <a:r>
              <a:rPr lang="nb-NO" b="0" i="0">
                <a:solidFill>
                  <a:srgbClr val="333333"/>
                </a:solidFill>
                <a:effectLst/>
                <a:latin typeface="+mn-lt"/>
                <a:ea typeface="Noto Serif"/>
                <a:cs typeface="Noto Serif"/>
              </a:rPr>
              <a:t>Sammenfattende avslutning av læreren:</a:t>
            </a:r>
            <a:r>
              <a:rPr lang="nb-NO">
                <a:solidFill>
                  <a:srgbClr val="333333"/>
                </a:solidFill>
                <a:latin typeface="+mn-lt"/>
                <a:ea typeface="Noto Serif"/>
                <a:cs typeface="Noto Serif"/>
              </a:rPr>
              <a:t> </a:t>
            </a:r>
            <a:r>
              <a:rPr lang="nb-NO" sz="1200" b="0" i="0" kern="1200">
                <a:solidFill>
                  <a:schemeClr val="tx1"/>
                </a:solidFill>
                <a:effectLst/>
                <a:latin typeface="+mn-lt"/>
                <a:ea typeface="+mn-ea"/>
                <a:cs typeface="+mn-cs"/>
              </a:rPr>
              <a:t>Vi trenger naturen og naturen trenger oss. På grunn av naturen har vi tilgang til mat, rent vann og luft, materialer som vi kan bruke – og ikke minst – opplevelser. Når naturen forsvinner, mister også barn og unge muligheten til en trygg og sunn fremtid. For å komme i mål må vi derfor ta kloke politiske valg, revurdere vårt forbruk og vårt syn og hvordan våre livsvalg påvirker naturen. Ifølge FNs miljøprogram (UNEP) bruker vi som mennesker ressurser tilsvarende 1,6 jordkloder. Norge, med sitt høye forbruk, ligger på hele 3,6 jordkloder. Dette må vi endre på.</a:t>
            </a:r>
          </a:p>
          <a:p>
            <a:endParaRPr lang="nb-NO">
              <a:solidFill>
                <a:srgbClr val="333333"/>
              </a:solidFill>
              <a:latin typeface="+mn-lt"/>
              <a:ea typeface="Noto Serif"/>
              <a:cs typeface="Noto Serif"/>
            </a:endParaRPr>
          </a:p>
          <a:p>
            <a:r>
              <a:rPr lang="nb-NO">
                <a:latin typeface="+mn-lt"/>
              </a:rPr>
              <a:t>Det handler ofte om makt og interesser – for eksempel mellom hva som er best for fellesskapet, og hva som er best for enkeltpersoner eller selskaper. Eller mellom det som er bra nå, og det som er viktig for framtida. Men det er viktig å huske én ting: Det betyr noe hva </a:t>
            </a:r>
            <a:r>
              <a:rPr lang="nb-NO" b="0">
                <a:latin typeface="+mn-lt"/>
              </a:rPr>
              <a:t>du</a:t>
            </a:r>
            <a:r>
              <a:rPr lang="nb-NO">
                <a:latin typeface="+mn-lt"/>
              </a:rPr>
              <a:t> gjør. Store, gode løsninger kommer ofte fra mennesker som har kunnskap, som samarbeider og som tør å si ifra. Vi må fortsette å bruke stemmen vår og snakke om disse problemene selv om det er vanskelig.</a:t>
            </a:r>
            <a:endParaRPr lang="nb-NO" b="0">
              <a:solidFill>
                <a:srgbClr val="333333"/>
              </a:solidFill>
              <a:latin typeface="+mn-lt"/>
              <a:ea typeface="Noto Serif"/>
              <a:cs typeface="Noto Serif"/>
            </a:endParaRPr>
          </a:p>
          <a:p>
            <a:endParaRPr lang="nb-NO" b="0">
              <a:latin typeface="+mn-lt"/>
            </a:endParaRPr>
          </a:p>
          <a:p>
            <a:pPr fontAlgn="base"/>
            <a:r>
              <a:rPr lang="nb-NO" b="0">
                <a:latin typeface="+mn-lt"/>
              </a:rPr>
              <a:t>Og selv om sola kanskje går ned på bildet her, betyr ikke det at lyset er borte. For så lenge </a:t>
            </a:r>
            <a:r>
              <a:rPr lang="nb-NO">
                <a:latin typeface="+mn-lt"/>
              </a:rPr>
              <a:t>det er noen</a:t>
            </a:r>
            <a:r>
              <a:rPr lang="nb-NO" b="0">
                <a:latin typeface="+mn-lt"/>
              </a:rPr>
              <a:t> bryr seg om </a:t>
            </a:r>
            <a:r>
              <a:rPr lang="nb-NO">
                <a:latin typeface="+mn-lt"/>
              </a:rPr>
              <a:t>klimaet</a:t>
            </a:r>
            <a:r>
              <a:rPr lang="nb-NO" b="0">
                <a:latin typeface="+mn-lt"/>
              </a:rPr>
              <a:t> og </a:t>
            </a:r>
            <a:r>
              <a:rPr lang="nb-NO">
                <a:latin typeface="+mn-lt"/>
              </a:rPr>
              <a:t>naturen</a:t>
            </a:r>
            <a:r>
              <a:rPr lang="nb-NO" b="0">
                <a:latin typeface="+mn-lt"/>
              </a:rPr>
              <a:t> så finnes det håp. Forandring starter ikke </a:t>
            </a:r>
            <a:r>
              <a:rPr lang="nb-NO">
                <a:latin typeface="+mn-lt"/>
              </a:rPr>
              <a:t>nødvendigvis med å gjøre alt på en gang. En</a:t>
            </a:r>
            <a:r>
              <a:rPr lang="nb-NO" b="0">
                <a:latin typeface="+mn-lt"/>
              </a:rPr>
              <a:t> handling, en stemme, og én person </a:t>
            </a:r>
            <a:r>
              <a:rPr lang="nb-NO">
                <a:latin typeface="+mn-lt"/>
              </a:rPr>
              <a:t>kan gjøre</a:t>
            </a:r>
            <a:r>
              <a:rPr lang="nb-NO" b="0">
                <a:latin typeface="+mn-lt"/>
              </a:rPr>
              <a:t> </a:t>
            </a:r>
            <a:r>
              <a:rPr lang="nb-NO">
                <a:latin typeface="+mn-lt"/>
              </a:rPr>
              <a:t>en stor </a:t>
            </a:r>
            <a:r>
              <a:rPr lang="nb-NO" b="0">
                <a:latin typeface="+mn-lt"/>
              </a:rPr>
              <a:t>forskjell. </a:t>
            </a:r>
            <a:r>
              <a:rPr lang="nb-NO" sz="1200" b="1" i="0" kern="1200">
                <a:solidFill>
                  <a:schemeClr val="tx1"/>
                </a:solidFill>
                <a:effectLst/>
                <a:latin typeface="+mn-lt"/>
                <a:ea typeface="+mn-ea"/>
                <a:cs typeface="+mn-cs"/>
              </a:rPr>
              <a:t>Du er en del av løsningen!</a:t>
            </a:r>
          </a:p>
          <a:p>
            <a:br>
              <a:rPr lang="nb-NO" sz="1200" b="0" i="0" kern="1200">
                <a:solidFill>
                  <a:schemeClr val="tx1"/>
                </a:solidFill>
                <a:effectLst/>
                <a:latin typeface="+mn-lt"/>
                <a:ea typeface="+mn-ea"/>
                <a:cs typeface="+mn-cs"/>
              </a:rPr>
            </a:br>
            <a:endParaRPr lang="nb-NO" b="0">
              <a:latin typeface="+mn-lt"/>
            </a:endParaRPr>
          </a:p>
          <a:p>
            <a:endParaRPr lang="nb-NO" b="0">
              <a:latin typeface="+mn-lt"/>
            </a:endParaRPr>
          </a:p>
        </p:txBody>
      </p:sp>
      <p:sp>
        <p:nvSpPr>
          <p:cNvPr id="4" name="Plassholder for lysbildenummer 3">
            <a:extLst>
              <a:ext uri="{FF2B5EF4-FFF2-40B4-BE49-F238E27FC236}">
                <a16:creationId xmlns:a16="http://schemas.microsoft.com/office/drawing/2014/main" id="{F9A85A44-8D67-CC38-252F-58D8FDE259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AA58-E4F7-4A59-92F3-78629136806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89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Her er en animasjonsfilm om hva naturkrisen er og hvorfor den angår oss alle. Den finnes også på: </a:t>
            </a:r>
            <a:r>
              <a:rPr lang="nb-NO" u="sng" dirty="0"/>
              <a:t>https://www.youtube.com/watch?v=H5UixPnt3Q4</a:t>
            </a:r>
          </a:p>
        </p:txBody>
      </p:sp>
      <p:sp>
        <p:nvSpPr>
          <p:cNvPr id="4" name="Plassholder for lysbildenummer 3"/>
          <p:cNvSpPr>
            <a:spLocks noGrp="1"/>
          </p:cNvSpPr>
          <p:nvPr>
            <p:ph type="sldNum" sz="quarter" idx="5"/>
          </p:nvPr>
        </p:nvSpPr>
        <p:spPr/>
        <p:txBody>
          <a:bodyPr/>
          <a:lstStyle/>
          <a:p>
            <a:fld id="{3A7B55E5-BE80-4E30-BCE4-83F8EE60BF66}" type="slidenum">
              <a:rPr lang="nb-NO" smtClean="0"/>
              <a:t>2</a:t>
            </a:fld>
            <a:endParaRPr lang="nb-NO"/>
          </a:p>
        </p:txBody>
      </p:sp>
    </p:spTree>
    <p:extLst>
      <p:ext uri="{BB962C8B-B14F-4D97-AF65-F5344CB8AC3E}">
        <p14:creationId xmlns:p14="http://schemas.microsoft.com/office/powerpoint/2010/main" val="171154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a:latin typeface="+mn-lt"/>
              </a:rPr>
              <a:t>Som nevnt så pågår det både en naturkrise og en klimakrise i verden nå. Men før vi går videre til å snakke om hva FN gjør og hvordan dere kan prøve å løse noen av dilemmaene vi står ovenfor, er vi nødt til å snakke litt om viktige fagbegreper. </a:t>
            </a:r>
            <a:r>
              <a:rPr lang="nb-NO" sz="1200">
                <a:latin typeface="+mn-lt"/>
                <a:ea typeface="Noto Serif"/>
                <a:cs typeface="Noto Serif"/>
              </a:rPr>
              <a:t>Nå skal jeg </a:t>
            </a:r>
            <a:r>
              <a:rPr lang="nb-NO" sz="1200">
                <a:effectLst/>
                <a:latin typeface="+mn-lt"/>
                <a:ea typeface="Noto Serif"/>
                <a:cs typeface="Noto Serif"/>
              </a:rPr>
              <a:t>presentere </a:t>
            </a:r>
            <a:r>
              <a:rPr lang="nb-NO" sz="1200">
                <a:latin typeface="+mn-lt"/>
                <a:ea typeface="Noto Serif"/>
                <a:cs typeface="Noto Serif"/>
              </a:rPr>
              <a:t>3</a:t>
            </a:r>
            <a:r>
              <a:rPr lang="nb-NO" sz="1200">
                <a:effectLst/>
                <a:latin typeface="+mn-lt"/>
                <a:ea typeface="Noto Serif"/>
                <a:cs typeface="Noto Serif"/>
              </a:rPr>
              <a:t> begreper som dere </a:t>
            </a:r>
            <a:r>
              <a:rPr lang="nb-NO">
                <a:ea typeface="Noto Serif"/>
                <a:cs typeface="Noto Serif"/>
              </a:rPr>
              <a:t>nå skal </a:t>
            </a:r>
            <a:r>
              <a:rPr lang="nb-NO" sz="1200">
                <a:effectLst/>
                <a:latin typeface="+mn-lt"/>
                <a:ea typeface="Noto Serif"/>
                <a:cs typeface="Noto Serif"/>
              </a:rPr>
              <a:t>forklare med egne ord: </a:t>
            </a:r>
            <a:endParaRPr lang="nb-NO" sz="1200">
              <a:latin typeface="+mn-lt"/>
              <a:ea typeface="Noto Serif"/>
              <a:cs typeface="Noto Serif"/>
            </a:endParaRPr>
          </a:p>
          <a:p>
            <a:pPr marL="342900" indent="-342900">
              <a:lnSpc>
                <a:spcPct val="107000"/>
              </a:lnSpc>
              <a:spcAft>
                <a:spcPts val="800"/>
              </a:spcAft>
              <a:buAutoNum type="arabicPeriod"/>
            </a:pPr>
            <a:r>
              <a:rPr lang="nb-NO" sz="1200">
                <a:latin typeface="+mn-lt"/>
                <a:ea typeface="Noto Serif"/>
                <a:cs typeface="Noto Serif"/>
              </a:rPr>
              <a:t>Hva er naturmangfold?</a:t>
            </a:r>
          </a:p>
          <a:p>
            <a:pPr marL="342900" indent="-342900">
              <a:lnSpc>
                <a:spcPct val="107000"/>
              </a:lnSpc>
              <a:spcAft>
                <a:spcPts val="800"/>
              </a:spcAft>
              <a:buAutoNum type="arabicPeriod"/>
            </a:pPr>
            <a:r>
              <a:rPr lang="nb-NO" sz="1200">
                <a:latin typeface="+mn-lt"/>
                <a:ea typeface="Noto Serif"/>
                <a:cs typeface="Noto Serif"/>
              </a:rPr>
              <a:t>Hva er en truet art?</a:t>
            </a:r>
            <a:r>
              <a:rPr lang="nb-NO">
                <a:ea typeface="Noto Serif"/>
                <a:cs typeface="Noto Serif"/>
              </a:rPr>
              <a:t> </a:t>
            </a:r>
            <a:endParaRPr lang="nb-NO" sz="1200">
              <a:latin typeface="+mn-lt"/>
              <a:ea typeface="Noto Serif"/>
              <a:cs typeface="Noto Serif"/>
            </a:endParaRPr>
          </a:p>
          <a:p>
            <a:pPr marL="342900" indent="-342900">
              <a:lnSpc>
                <a:spcPct val="107000"/>
              </a:lnSpc>
              <a:spcAft>
                <a:spcPts val="800"/>
              </a:spcAft>
              <a:buAutoNum type="arabicPeriod"/>
            </a:pPr>
            <a:r>
              <a:rPr lang="nb-NO" sz="1200">
                <a:latin typeface="+mn-lt"/>
                <a:ea typeface="Noto Serif"/>
                <a:cs typeface="Noto Serif"/>
              </a:rPr>
              <a:t>Nevn en av de fem årsakene til naturkrisen, og nevn gjerne en årsak som er mest relevant i Norge. </a:t>
            </a:r>
          </a:p>
          <a:p>
            <a:pPr marL="342900" indent="-342900">
              <a:lnSpc>
                <a:spcPct val="107000"/>
              </a:lnSpc>
              <a:spcAft>
                <a:spcPts val="800"/>
              </a:spcAft>
              <a:buAutoNum type="arabicPeriod"/>
            </a:pPr>
            <a:endParaRPr lang="nb-NO" sz="1200">
              <a:latin typeface="+mn-lt"/>
              <a:ea typeface="Noto Serif"/>
              <a:cs typeface="Noto Serif"/>
            </a:endParaRPr>
          </a:p>
          <a:p>
            <a:r>
              <a:rPr lang="nb-NO" sz="1200">
                <a:latin typeface="+mn-lt"/>
              </a:rPr>
              <a:t>Dere skal nå bruke de neste 30 minuttene på lese følgende temasider på FN.no, og deretter forklare begrepene på sliden med egne ord. Disse to sidene skal alle lese:</a:t>
            </a:r>
            <a:endParaRPr lang="en-US" sz="1200">
              <a:solidFill>
                <a:srgbClr val="444444"/>
              </a:solidFill>
              <a:latin typeface="+mn-lt"/>
            </a:endParaRPr>
          </a:p>
          <a:p>
            <a:pPr marL="171450" indent="-171450">
              <a:buFont typeface="Arial"/>
              <a:buChar char="•"/>
            </a:pPr>
            <a:r>
              <a:rPr lang="nb-NO" sz="1200">
                <a:latin typeface="+mn-lt"/>
                <a:hlinkClick r:id="rId3"/>
              </a:rPr>
              <a:t>https://fn.no/tema/natur-og-klima/naturmangfold</a:t>
            </a:r>
            <a:r>
              <a:rPr lang="nb-NO" sz="1200">
                <a:latin typeface="+mn-lt"/>
              </a:rPr>
              <a:t> </a:t>
            </a:r>
            <a:endParaRPr lang="en-US" sz="1200">
              <a:solidFill>
                <a:srgbClr val="444444"/>
              </a:solidFill>
              <a:latin typeface="+mn-lt"/>
            </a:endParaRPr>
          </a:p>
          <a:p>
            <a:pPr marL="171450" indent="-171450">
              <a:buFont typeface="Arial"/>
              <a:buChar char="•"/>
            </a:pPr>
            <a:r>
              <a:rPr lang="nb-NO" sz="1200">
                <a:latin typeface="+mn-lt"/>
                <a:hlinkClick r:id="rId4"/>
              </a:rPr>
              <a:t>https://fn.no/tema/natur-og-klima/norge-og-naturkrisen</a:t>
            </a:r>
            <a:endParaRPr lang="nb-NO" sz="1200">
              <a:solidFill>
                <a:srgbClr val="444444"/>
              </a:solidFill>
              <a:latin typeface="+mn-lt"/>
            </a:endParaRPr>
          </a:p>
          <a:p>
            <a:endParaRPr lang="nb-NO" sz="1200">
              <a:solidFill>
                <a:srgbClr val="444444"/>
              </a:solidFill>
              <a:latin typeface="+mn-lt"/>
            </a:endParaRPr>
          </a:p>
          <a:p>
            <a:r>
              <a:rPr lang="nb-NO" sz="1200">
                <a:latin typeface="+mn-lt"/>
              </a:rPr>
              <a:t>Etter elevene har lest disse sidene, skal elevene altså skrive og definere de fire begrepene som på sliden.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AA58-E4F7-4A59-92F3-78629136806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91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D81DE-D802-0F7F-2900-AB95FC90A74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3CC6C4F-29B6-D935-D4A1-2C0D263B66E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4B95080-FF9B-33E3-CC39-8CC5A75FCA9A}"/>
              </a:ext>
            </a:extLst>
          </p:cNvPr>
          <p:cNvSpPr>
            <a:spLocks noGrp="1"/>
          </p:cNvSpPr>
          <p:nvPr>
            <p:ph type="body" idx="1"/>
          </p:nvPr>
        </p:nvSpPr>
        <p:spPr/>
        <p:txBody>
          <a:bodyPr/>
          <a:lstStyle/>
          <a:p>
            <a:pPr>
              <a:lnSpc>
                <a:spcPct val="107000"/>
              </a:lnSpc>
              <a:spcAft>
                <a:spcPts val="800"/>
              </a:spcAft>
            </a:pPr>
            <a:r>
              <a:rPr lang="nb-NO"/>
              <a:t>Etter elevene er ferdige med å jobbe, ta opp begrepslisten igjen og sammenfatt og oppsummer hva elevene har snakket om:</a:t>
            </a:r>
            <a:endParaRPr lang="en-US">
              <a:solidFill>
                <a:srgbClr val="444444"/>
              </a:solidFill>
            </a:endParaRPr>
          </a:p>
          <a:p>
            <a:pPr marL="342900" indent="-342900">
              <a:lnSpc>
                <a:spcPct val="107000"/>
              </a:lnSpc>
              <a:spcAft>
                <a:spcPts val="800"/>
              </a:spcAft>
              <a:buAutoNum type="arabicPeriod"/>
            </a:pPr>
            <a:r>
              <a:rPr lang="nb-NO"/>
              <a:t>Hva er naturmangfold?</a:t>
            </a:r>
            <a:endParaRPr lang="en-US">
              <a:solidFill>
                <a:srgbClr val="444444"/>
              </a:solidFill>
            </a:endParaRPr>
          </a:p>
          <a:p>
            <a:pPr marL="342900" indent="-342900">
              <a:lnSpc>
                <a:spcPct val="107000"/>
              </a:lnSpc>
              <a:spcAft>
                <a:spcPts val="800"/>
              </a:spcAft>
              <a:buAutoNum type="arabicPeriod"/>
            </a:pPr>
            <a:r>
              <a:rPr lang="nb-NO"/>
              <a:t>Hva er en truet art? </a:t>
            </a:r>
            <a:endParaRPr lang="en-US">
              <a:solidFill>
                <a:srgbClr val="444444"/>
              </a:solidFill>
            </a:endParaRPr>
          </a:p>
          <a:p>
            <a:pPr marL="342900" indent="-342900">
              <a:lnSpc>
                <a:spcPct val="107000"/>
              </a:lnSpc>
              <a:spcAft>
                <a:spcPts val="800"/>
              </a:spcAft>
              <a:buAutoNum type="arabicPeriod"/>
            </a:pPr>
            <a:r>
              <a:rPr lang="nb-NO"/>
              <a:t>Nevn en av de fem årsakene til naturkrisen, og nevn gjerne en årsak som er mest relevant i Norge. </a:t>
            </a:r>
          </a:p>
        </p:txBody>
      </p:sp>
      <p:sp>
        <p:nvSpPr>
          <p:cNvPr id="4" name="Plassholder for lysbildenummer 3">
            <a:extLst>
              <a:ext uri="{FF2B5EF4-FFF2-40B4-BE49-F238E27FC236}">
                <a16:creationId xmlns:a16="http://schemas.microsoft.com/office/drawing/2014/main" id="{8A16DCD6-67FD-CF01-15FF-65370D2BCE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AA58-E4F7-4A59-92F3-78629136806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530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animasjonsfilm om hva FN gjør for å stoppe naturkrisen. Den finnes også på: </a:t>
            </a:r>
            <a:r>
              <a:rPr lang="nb-NO" u="sng" dirty="0"/>
              <a:t>https://www.youtube.com/watch?v=3iy_TjO4vXI </a:t>
            </a:r>
          </a:p>
        </p:txBody>
      </p:sp>
      <p:sp>
        <p:nvSpPr>
          <p:cNvPr id="4" name="Plassholder for lysbildenummer 3"/>
          <p:cNvSpPr>
            <a:spLocks noGrp="1"/>
          </p:cNvSpPr>
          <p:nvPr>
            <p:ph type="sldNum" sz="quarter" idx="5"/>
          </p:nvPr>
        </p:nvSpPr>
        <p:spPr/>
        <p:txBody>
          <a:bodyPr/>
          <a:lstStyle/>
          <a:p>
            <a:fld id="{3A7B55E5-BE80-4E30-BCE4-83F8EE60BF66}" type="slidenum">
              <a:rPr lang="nb-NO" smtClean="0"/>
              <a:t>5</a:t>
            </a:fld>
            <a:endParaRPr lang="nb-NO"/>
          </a:p>
        </p:txBody>
      </p:sp>
    </p:spTree>
    <p:extLst>
      <p:ext uri="{BB962C8B-B14F-4D97-AF65-F5344CB8AC3E}">
        <p14:creationId xmlns:p14="http://schemas.microsoft.com/office/powerpoint/2010/main" val="2180346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2724F-AB1E-DF41-46DB-66F15686766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BAAB5AA-39E3-3532-4396-85504B1599F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D53A9AD-3D69-9B23-154E-599E8FE196AE}"/>
              </a:ext>
            </a:extLst>
          </p:cNvPr>
          <p:cNvSpPr>
            <a:spLocks noGrp="1"/>
          </p:cNvSpPr>
          <p:nvPr>
            <p:ph type="body" idx="1"/>
          </p:nvPr>
        </p:nvSpPr>
        <p:spPr/>
        <p:txBody>
          <a:bodyPr/>
          <a:lstStyle/>
          <a:p>
            <a:r>
              <a:rPr lang="nb-NO" dirty="0">
                <a:latin typeface="Noto Serif"/>
                <a:ea typeface="Noto Serif"/>
                <a:cs typeface="Noto Serif"/>
              </a:rPr>
              <a:t>(Til læreren: denne</a:t>
            </a:r>
            <a:r>
              <a:rPr lang="nb-NO" b="0" i="0" dirty="0">
                <a:effectLst/>
                <a:latin typeface="Noto Serif"/>
                <a:ea typeface="Noto Serif"/>
                <a:cs typeface="Noto Serif"/>
              </a:rPr>
              <a:t> informasjonen står nevnt flere steder i artiklene som elevene har </a:t>
            </a:r>
            <a:r>
              <a:rPr lang="nb-NO" dirty="0">
                <a:latin typeface="Noto Serif"/>
                <a:ea typeface="Noto Serif"/>
                <a:cs typeface="Noto Serif"/>
              </a:rPr>
              <a:t>lest</a:t>
            </a:r>
            <a:r>
              <a:rPr lang="nb-NO" b="0" i="0" dirty="0">
                <a:effectLst/>
                <a:latin typeface="Noto Serif"/>
                <a:ea typeface="Noto Serif"/>
                <a:cs typeface="Noto Serif"/>
              </a:rPr>
              <a:t>, men det er viktig for </a:t>
            </a:r>
            <a:r>
              <a:rPr lang="nb-NO" dirty="0">
                <a:latin typeface="Noto Serif"/>
                <a:ea typeface="Noto Serif"/>
                <a:cs typeface="Noto Serif"/>
              </a:rPr>
              <a:t>dilemmaoppgavene</a:t>
            </a:r>
            <a:r>
              <a:rPr lang="nb-NO" b="0" i="0" dirty="0">
                <a:effectLst/>
                <a:latin typeface="Noto Serif"/>
                <a:ea typeface="Noto Serif"/>
                <a:cs typeface="Noto Serif"/>
              </a:rPr>
              <a:t> at lærer gir en rask sammenfatning av hva som gjøres internasjonalt, nasjonalt og lokalt for å løse natur- og klimakrisen før de igangsettes med dilemmaoppgavene</a:t>
            </a:r>
            <a:r>
              <a:rPr lang="nb-NO" dirty="0">
                <a:latin typeface="Noto Serif"/>
                <a:ea typeface="Noto Serif"/>
                <a:cs typeface="Noto Serif"/>
              </a:rPr>
              <a:t>)</a:t>
            </a:r>
            <a:endParaRPr lang="nb-NO" dirty="0"/>
          </a:p>
          <a:p>
            <a:endParaRPr lang="nb-NO" dirty="0">
              <a:latin typeface="Noto Serif" panose="02020600060500020200" pitchFamily="18" charset="0"/>
              <a:ea typeface="Noto Serif"/>
              <a:cs typeface="Noto Serif"/>
            </a:endParaRPr>
          </a:p>
          <a:p>
            <a:r>
              <a:rPr lang="nb-NO" dirty="0"/>
              <a:t>FN jobber for å stanse naturkrisen ved å samle verden i en felles møteplass på forskjellige måter – fra kunnskap og forskning, til internasjonale avtaler og støtte til land og samfunn. Derfor kan vi si at FN jobber på tre måter: (1) FN støtter land, (2)  FN lager globale mål og avtaler og (3) FN sprer kunnskap og støtter utdanning.</a:t>
            </a:r>
            <a:br>
              <a:rPr lang="nb-NO" b="0" i="0" dirty="0">
                <a:effectLst/>
                <a:latin typeface="Noto Serif" panose="02020600060500020200" pitchFamily="18" charset="0"/>
                <a:cs typeface="Noto Serif"/>
              </a:rPr>
            </a:br>
            <a:br>
              <a:rPr lang="nb-NO" b="0" i="0" dirty="0">
                <a:effectLst/>
                <a:latin typeface="Noto Serif" panose="02020600060500020200" pitchFamily="18" charset="0"/>
                <a:cs typeface="Noto Serif"/>
              </a:rPr>
            </a:br>
            <a:r>
              <a:rPr lang="nb-NO" b="0" dirty="0"/>
              <a:t>FN </a:t>
            </a:r>
            <a:r>
              <a:rPr lang="nb-NO" dirty="0"/>
              <a:t>har også egne organisasjoner som, på mange måter, jobber </a:t>
            </a:r>
            <a:r>
              <a:rPr lang="nb-NO" b="0" dirty="0"/>
              <a:t>for å støtte arbeidet med bærekraft. For eksempel:</a:t>
            </a:r>
            <a:r>
              <a:rPr lang="nb-NO" dirty="0"/>
              <a:t> UNEP (FNs miljøprogram) jobber for at land, organisasjoner og bedrifter skal samarbeide for å beskytte natur og miljø. </a:t>
            </a:r>
            <a:r>
              <a:rPr lang="nb-NO" b="0" dirty="0"/>
              <a:t>UNDP (FNs utviklingsprogram) hjelper land med å lage gode løsninger for klima og utvikling. </a:t>
            </a:r>
          </a:p>
          <a:p>
            <a:endParaRPr lang="nb-NO" b="0" dirty="0">
              <a:ea typeface="Noto Serif"/>
              <a:cs typeface="Noto Serif"/>
            </a:endParaRPr>
          </a:p>
          <a:p>
            <a:pPr fontAlgn="base"/>
            <a:r>
              <a:rPr lang="nb-NO" sz="1200" b="0" i="0" kern="1200" dirty="0">
                <a:solidFill>
                  <a:schemeClr val="tx1"/>
                </a:solidFill>
                <a:effectLst/>
                <a:latin typeface="+mn-lt"/>
                <a:ea typeface="+mn-ea"/>
                <a:cs typeface="+mn-cs"/>
              </a:rPr>
              <a:t>Det viktigste globale samarbeidet for å bekjempe tap av naturmangfold er FNs </a:t>
            </a:r>
            <a:r>
              <a:rPr lang="nb-NO" dirty="0"/>
              <a:t>konvensjon</a:t>
            </a:r>
            <a:r>
              <a:rPr lang="nb-NO" sz="1200" b="0" i="0" kern="1200" dirty="0">
                <a:solidFill>
                  <a:schemeClr val="tx1"/>
                </a:solidFill>
                <a:effectLst/>
                <a:latin typeface="+mn-lt"/>
                <a:ea typeface="+mn-ea"/>
                <a:cs typeface="+mn-cs"/>
              </a:rPr>
              <a:t> for biologisk mangfold. Konvensjonen ble undertegnet av 150 statsledere i Rio de Janeiro i 1992, og omfatter vern og bærekraftig bruk av alt naturmangfold. Gjennom FN kom en forpliktende naturavtale på plass i 2022. Norge bidro til at man klarte å sette på plass denne sterke global avtalen.</a:t>
            </a:r>
          </a:p>
          <a:p>
            <a:pPr fontAlgn="base"/>
            <a:r>
              <a:rPr lang="nb-NO" sz="1200" b="0" i="0" kern="1200" dirty="0">
                <a:solidFill>
                  <a:schemeClr val="tx1"/>
                </a:solidFill>
                <a:effectLst/>
                <a:latin typeface="+mn-lt"/>
                <a:ea typeface="+mn-ea"/>
                <a:cs typeface="+mn-cs"/>
              </a:rPr>
              <a:t>En tilsvarende viktig avtale om havet kom på plass i 2023, som kalles for FNs havavtale.</a:t>
            </a:r>
            <a:endParaRPr lang="nb-NO" dirty="0">
              <a:ea typeface="Noto Serif"/>
              <a:cs typeface="Noto Serif"/>
            </a:endParaRPr>
          </a:p>
          <a:p>
            <a:endParaRPr lang="nb-NO" dirty="0"/>
          </a:p>
          <a:p>
            <a:r>
              <a:rPr lang="nb-NO" b="0" dirty="0"/>
              <a:t>FN har også to viktige grupper </a:t>
            </a:r>
            <a:r>
              <a:rPr lang="nb-NO" dirty="0"/>
              <a:t>som består av</a:t>
            </a:r>
            <a:r>
              <a:rPr lang="nb-NO" b="0" dirty="0"/>
              <a:t> eksperter:</a:t>
            </a:r>
          </a:p>
          <a:p>
            <a:r>
              <a:rPr lang="nb-NO" dirty="0"/>
              <a:t>FNs naturpanel (IPBES) ble startet i 2012. Det jobber på samme måte som klimapanelet, men handler om naturmangfold. I 2019 kom deres første store rapport. Den viste at naturen er i krise, og at tapet av arter går mye raskere enn før. Den sa også at det er vi mennesker som står bak de største truslene, og at vi må endre hvordan vi lever og ser på naturen for å snu utviklingen.</a:t>
            </a:r>
            <a:br>
              <a:rPr lang="nb-NO" dirty="0">
                <a:cs typeface="+mn-lt"/>
              </a:rPr>
            </a:br>
            <a:r>
              <a:rPr lang="nb-NO" b="0" dirty="0"/>
              <a:t>FNs klimapanel (IPCC) ble startet i 1988. Det består av forskere fra hele verden. De samler forskning om klimaendringer og hva det betyr for mennesker og natur. Klimapanelet skriver rapporter som verdens ledere bruker i klimaforhandlinger.</a:t>
            </a:r>
            <a:endParaRPr lang="nb-NO" dirty="0"/>
          </a:p>
        </p:txBody>
      </p:sp>
      <p:sp>
        <p:nvSpPr>
          <p:cNvPr id="4" name="Plassholder for lysbildenummer 3">
            <a:extLst>
              <a:ext uri="{FF2B5EF4-FFF2-40B4-BE49-F238E27FC236}">
                <a16:creationId xmlns:a16="http://schemas.microsoft.com/office/drawing/2014/main" id="{565FCDB7-8DF9-8228-13B5-71A8C6BE39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AA58-E4F7-4A59-92F3-78629136806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61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6612E-3DCD-794F-66F1-886AA45050B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1E6C8F7-3A11-6E25-0DD0-FBAD66148DD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B231775-F0EF-650B-7426-A81D32BF05AF}"/>
              </a:ext>
            </a:extLst>
          </p:cNvPr>
          <p:cNvSpPr>
            <a:spLocks noGrp="1"/>
          </p:cNvSpPr>
          <p:nvPr>
            <p:ph type="body" idx="1"/>
          </p:nvPr>
        </p:nvSpPr>
        <p:spPr/>
        <p:txBody>
          <a:bodyPr/>
          <a:lstStyle/>
          <a:p>
            <a:r>
              <a:rPr lang="nb-NO"/>
              <a:t>(Til læreren: denne informasjonen står nevnt flere steder i artiklene som elevene har lest, men det er viktig for dilemmaoppgavene at lærer gir en rask sammenfatning av hva som gjøres internasjonalt, nasjonalt og lokalt for å løse natur- og klimakrisen før elevene setter i gang med dilemmaoppgavene)</a:t>
            </a:r>
            <a:endParaRPr lang="nb-NO">
              <a:solidFill>
                <a:srgbClr val="444444"/>
              </a:solidFill>
            </a:endParaRPr>
          </a:p>
          <a:p>
            <a:endParaRPr lang="nb-NO"/>
          </a:p>
          <a:p>
            <a:r>
              <a:rPr lang="nb-NO"/>
              <a:t>Hvordan Norge forsøker å stoppe naturkrisen kan deles inn i fem punkter:</a:t>
            </a:r>
          </a:p>
          <a:p>
            <a:pPr marL="342900" indent="-342900">
              <a:buAutoNum type="arabicPeriod"/>
            </a:pPr>
            <a:r>
              <a:rPr lang="nb-NO"/>
              <a:t>Norge lager oversikt og har status på naturen og naturmangfold. </a:t>
            </a:r>
          </a:p>
          <a:p>
            <a:pPr marL="342900" indent="-342900">
              <a:buAutoNum type="arabicPeriod"/>
            </a:pPr>
            <a:r>
              <a:rPr lang="nb-NO"/>
              <a:t>Norge lager, og følger opp, klima- og miljømål. </a:t>
            </a:r>
          </a:p>
          <a:p>
            <a:pPr marL="342900" indent="-342900">
              <a:buAutoNum type="arabicPeriod"/>
            </a:pPr>
            <a:r>
              <a:rPr lang="nb-NO"/>
              <a:t>Norge har en handlingsplan for bærekraftig bruk og bevaring av naturmangfoldet.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a:t>Norge støtter land i det globale Sør. </a:t>
            </a:r>
            <a:r>
              <a:rPr lang="nb-NO" sz="1200" kern="1200">
                <a:solidFill>
                  <a:schemeClr val="tx1"/>
                </a:solidFill>
                <a:effectLst/>
                <a:latin typeface="+mn-lt"/>
                <a:ea typeface="+mn-ea"/>
                <a:cs typeface="+mn-cs"/>
              </a:rPr>
              <a:t>Det globale sør er en betegnelse for land som historisk har fått lite av gevinsten fra framgangen i verdensøkonomien. Betegnelsen henger sammen med at land i nord er generelt mer velstående og mer innflytelsesrike i internasjonal politikk enn land i sør, selv om det finnes mange unntak.</a:t>
            </a:r>
            <a:endParaRPr lang="nb-NO"/>
          </a:p>
          <a:p>
            <a:pPr marL="342900" indent="-342900">
              <a:buAutoNum type="arabicPeriod"/>
            </a:pPr>
            <a:r>
              <a:rPr lang="nb-NO"/>
              <a:t>Norge trenger innbyggere som bryr seg, slik som deg og meg.</a:t>
            </a:r>
          </a:p>
          <a:p>
            <a:endParaRPr lang="nb-NO"/>
          </a:p>
          <a:p>
            <a:r>
              <a:rPr lang="nb-NO" b="0"/>
              <a:t>Norge har </a:t>
            </a:r>
            <a:r>
              <a:rPr lang="nb-NO"/>
              <a:t>altså </a:t>
            </a:r>
            <a:r>
              <a:rPr lang="nb-NO" b="0"/>
              <a:t>laget en plan for hvordan vi kan ta bedre vare på naturen, både her hjemme og ute i verden. Denne planen sier hva Norge bør gjøre for å stanse naturkrisen. Den sier også at det aller største problemet for norsk natur i dag er hvordan vi bruker arealene våre, altså hvordan vi bygger, dyrker og forandrer landskapet. Men det handler ikke bare om politikere og eksperter, det handler også om deg og meg. Vi er en del av løsningen. </a:t>
            </a:r>
            <a:r>
              <a:rPr lang="nb-NO"/>
              <a:t>For ja</a:t>
            </a:r>
            <a:r>
              <a:rPr lang="nb-NO" b="0"/>
              <a:t>, det hjelper at vi tenker over hva vi kjøper og hvordan vi lever, men det trengs også større endringer i samfunnet. Og du kan være med å gjøre en forskjell! For eksempel ved å engasjere deg i en organisasjon eller et politisk parti. Gode og varige løsninger kommer ofte fra folk som samarbeider, har kunnskap og tør å organisere seg.</a:t>
            </a:r>
            <a:endParaRPr lang="nb-NO"/>
          </a:p>
        </p:txBody>
      </p:sp>
      <p:sp>
        <p:nvSpPr>
          <p:cNvPr id="4" name="Plassholder for lysbildenummer 3">
            <a:extLst>
              <a:ext uri="{FF2B5EF4-FFF2-40B4-BE49-F238E27FC236}">
                <a16:creationId xmlns:a16="http://schemas.microsoft.com/office/drawing/2014/main" id="{98E3C5D5-C43B-0BD2-9E64-629166A1EC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3AA58-E4F7-4A59-92F3-78629136806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57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Calibri"/>
                <a:ea typeface="Calibri"/>
                <a:cs typeface="Calibri"/>
              </a:rPr>
              <a:t>Vi skal nå skifte fokus og gå over til en dilemmaoppgave som handler om arealendringer, som er en av de fem årsakene til naturkrisen. Men først skal dere lese og se på noen bilder og snakke sammen om hva vi ser, som forberedelse til dilemmaoppgavene. Alle bildene har noe med årsakene til naturkrisen å gjøre. </a:t>
            </a:r>
          </a:p>
          <a:p>
            <a:endParaRPr lang="nb-NO">
              <a:latin typeface="Calibri"/>
              <a:ea typeface="Calibri"/>
              <a:cs typeface="Calibri"/>
            </a:endParaRPr>
          </a:p>
          <a:p>
            <a:r>
              <a:rPr lang="nb-NO">
                <a:latin typeface="Calibri"/>
                <a:ea typeface="Calibri"/>
                <a:cs typeface="Calibri"/>
              </a:rPr>
              <a:t>Her ser vi første bilde. Hva er det dere ser på bildet her? Be elevene bruke ca. 20 sek til å tenke for seg selv, deretter klasseromssamtale. Hjelpespørsmål:</a:t>
            </a:r>
            <a:endParaRPr lang="nb-NO"/>
          </a:p>
          <a:p>
            <a:pPr marL="171450" indent="-171450">
              <a:buFont typeface="Calibri"/>
              <a:buChar char="-"/>
            </a:pPr>
            <a:r>
              <a:rPr lang="nb-NO"/>
              <a:t>Beskriv det du ser på bildet.</a:t>
            </a:r>
          </a:p>
          <a:p>
            <a:pPr marL="171450" indent="-171450">
              <a:buFont typeface="Calibri"/>
              <a:buChar char="-"/>
            </a:pPr>
            <a:r>
              <a:rPr lang="nb-NO"/>
              <a:t>Hvilke farger ser du på bildet?</a:t>
            </a:r>
          </a:p>
          <a:p>
            <a:pPr marL="171450" indent="-171450">
              <a:buFont typeface="Calibri"/>
              <a:buChar char="-"/>
            </a:pPr>
            <a:r>
              <a:rPr lang="nb-NO"/>
              <a:t>Hva slags gjenstander ser du på bildet? For eksempel mennesker, trær.</a:t>
            </a:r>
          </a:p>
          <a:p>
            <a:pPr marL="171450" indent="-171450">
              <a:buFont typeface="Calibri"/>
              <a:buChar char="-"/>
            </a:pPr>
            <a:r>
              <a:rPr lang="nb-NO"/>
              <a:t>Hvordan opplever du det du ser på bildet? Blir du trist? Er det et fint bilde?</a:t>
            </a:r>
          </a:p>
          <a:p>
            <a:pPr marL="171450" indent="-171450">
              <a:buFont typeface="Calibri"/>
              <a:buChar char="-"/>
            </a:pPr>
            <a:r>
              <a:rPr lang="nb-NO"/>
              <a:t>Hvilke årsaker til naturkrisen tror du skyldes det som skjer på bildet?</a:t>
            </a:r>
          </a:p>
          <a:p>
            <a:pPr marL="171450" indent="-171450">
              <a:buFont typeface="Calibri"/>
              <a:buChar char="-"/>
            </a:pPr>
            <a:endParaRPr lang="nb-NO"/>
          </a:p>
          <a:p>
            <a:r>
              <a:rPr lang="nb-NO"/>
              <a:t>Fasit: Bilde av en skogbrann som har oppstått i en regnskog i Amazonas i Brasil.</a:t>
            </a:r>
            <a:endParaRPr lang="nb-NO" b="1">
              <a:solidFill>
                <a:srgbClr val="333333"/>
              </a:solidFill>
            </a:endParaRPr>
          </a:p>
        </p:txBody>
      </p:sp>
      <p:sp>
        <p:nvSpPr>
          <p:cNvPr id="4" name="Plassholder for lysbildenummer 3"/>
          <p:cNvSpPr>
            <a:spLocks noGrp="1"/>
          </p:cNvSpPr>
          <p:nvPr>
            <p:ph type="sldNum" sz="quarter" idx="5"/>
          </p:nvPr>
        </p:nvSpPr>
        <p:spPr/>
        <p:txBody>
          <a:bodyPr/>
          <a:lstStyle/>
          <a:p>
            <a:fld id="{EC9057F0-0F37-448A-B9E1-828AA7E314AC}" type="slidenum">
              <a:rPr lang="nb-NO" smtClean="0"/>
              <a:t>8</a:t>
            </a:fld>
            <a:endParaRPr lang="nb-NO"/>
          </a:p>
        </p:txBody>
      </p:sp>
    </p:spTree>
    <p:extLst>
      <p:ext uri="{BB962C8B-B14F-4D97-AF65-F5344CB8AC3E}">
        <p14:creationId xmlns:p14="http://schemas.microsoft.com/office/powerpoint/2010/main" val="3862316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881A9-197A-0CCD-DBEE-BC4E3CB0FE0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22396C2-58E9-C9E6-D861-85E5AA84EAD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C7E432A-C102-DCA2-54C0-BFA0C83E4747}"/>
              </a:ext>
            </a:extLst>
          </p:cNvPr>
          <p:cNvSpPr>
            <a:spLocks noGrp="1"/>
          </p:cNvSpPr>
          <p:nvPr>
            <p:ph type="body" idx="1"/>
          </p:nvPr>
        </p:nvSpPr>
        <p:spPr/>
        <p:txBody>
          <a:bodyPr/>
          <a:lstStyle/>
          <a:p>
            <a:r>
              <a:rPr lang="nb-NO">
                <a:latin typeface="Calibri"/>
                <a:ea typeface="Calibri"/>
                <a:cs typeface="Calibri"/>
              </a:rPr>
              <a:t>Her er neste bilde. Samme øvelse og opplegg. Hva er det dere ser på bildet her? Be elevene bruke ca. 20 sek til å tenke for seg selv, deretter klasseromssamtale. Hjelpespørsmål:</a:t>
            </a:r>
            <a:endParaRPr lang="nb-NO"/>
          </a:p>
          <a:p>
            <a:pPr marL="171450" indent="-171450">
              <a:buFont typeface="Calibri"/>
              <a:buChar char="-"/>
            </a:pPr>
            <a:r>
              <a:rPr lang="nb-NO"/>
              <a:t>Beskriv det du ser på bildet.</a:t>
            </a:r>
          </a:p>
          <a:p>
            <a:pPr marL="171450" indent="-171450">
              <a:buFont typeface="Calibri"/>
              <a:buChar char="-"/>
            </a:pPr>
            <a:r>
              <a:rPr lang="nb-NO"/>
              <a:t>Hvilke farger ser du på bildet?</a:t>
            </a:r>
          </a:p>
          <a:p>
            <a:pPr marL="171450" indent="-171450">
              <a:buFont typeface="Calibri"/>
              <a:buChar char="-"/>
            </a:pPr>
            <a:r>
              <a:rPr lang="nb-NO"/>
              <a:t>Hva slags gjenstander ser du på bildet? For eksempel mennesker, trær.</a:t>
            </a:r>
          </a:p>
          <a:p>
            <a:pPr marL="171450" indent="-171450">
              <a:buFont typeface="Calibri"/>
              <a:buChar char="-"/>
            </a:pPr>
            <a:r>
              <a:rPr lang="nb-NO"/>
              <a:t>Hvordan opplever du det du ser på bildet? Blir du trist? Er det et fint bilde?</a:t>
            </a:r>
          </a:p>
          <a:p>
            <a:pPr marL="171450" indent="-171450">
              <a:buFont typeface="Calibri"/>
              <a:buChar char="-"/>
            </a:pPr>
            <a:r>
              <a:rPr lang="nb-NO"/>
              <a:t>Hvilke årsaker til naturkrisen tror du skyldes det som skjer på bildet?</a:t>
            </a:r>
          </a:p>
          <a:p>
            <a:pPr marL="171450" indent="-171450">
              <a:buFont typeface="Calibri"/>
              <a:buChar char="-"/>
            </a:pPr>
            <a:endParaRPr lang="nb-NO"/>
          </a:p>
          <a:p>
            <a:r>
              <a:rPr lang="nb-NO"/>
              <a:t>Fasit: Bilde av menneskelig aktivitet, avskoging (arealendringer), av en skog i Tasmania i Australia. Skogbruket vi mennesker har, endrer arealene i naturen. </a:t>
            </a:r>
          </a:p>
        </p:txBody>
      </p:sp>
      <p:sp>
        <p:nvSpPr>
          <p:cNvPr id="4" name="Plassholder for lysbildenummer 3">
            <a:extLst>
              <a:ext uri="{FF2B5EF4-FFF2-40B4-BE49-F238E27FC236}">
                <a16:creationId xmlns:a16="http://schemas.microsoft.com/office/drawing/2014/main" id="{CD3F1C14-CFE0-A811-EE1E-43785C492CC8}"/>
              </a:ext>
            </a:extLst>
          </p:cNvPr>
          <p:cNvSpPr>
            <a:spLocks noGrp="1"/>
          </p:cNvSpPr>
          <p:nvPr>
            <p:ph type="sldNum" sz="quarter" idx="5"/>
          </p:nvPr>
        </p:nvSpPr>
        <p:spPr/>
        <p:txBody>
          <a:bodyPr/>
          <a:lstStyle/>
          <a:p>
            <a:fld id="{EC9057F0-0F37-448A-B9E1-828AA7E314AC}" type="slidenum">
              <a:rPr lang="nb-NO" smtClean="0"/>
              <a:t>9</a:t>
            </a:fld>
            <a:endParaRPr lang="nb-NO"/>
          </a:p>
        </p:txBody>
      </p:sp>
    </p:spTree>
    <p:extLst>
      <p:ext uri="{BB962C8B-B14F-4D97-AF65-F5344CB8AC3E}">
        <p14:creationId xmlns:p14="http://schemas.microsoft.com/office/powerpoint/2010/main" val="409295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6/25/2026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6/25/2026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6/25/2026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re tekst">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B51968C-1F16-4146-88FA-749529E43B01}"/>
              </a:ext>
            </a:extLst>
          </p:cNvPr>
          <p:cNvSpPr>
            <a:spLocks noGrp="1"/>
          </p:cNvSpPr>
          <p:nvPr>
            <p:ph type="body" sz="quarter" idx="10"/>
          </p:nvPr>
        </p:nvSpPr>
        <p:spPr>
          <a:xfrm>
            <a:off x="652463" y="711200"/>
            <a:ext cx="9998604" cy="5656263"/>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8084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ilde og kulepunkter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4A2423-3F66-448B-845E-050E571F904D}"/>
              </a:ext>
            </a:extLst>
          </p:cNvPr>
          <p:cNvSpPr>
            <a:spLocks noGrp="1"/>
          </p:cNvSpPr>
          <p:nvPr>
            <p:ph type="pic" sz="quarter" idx="10"/>
          </p:nvPr>
        </p:nvSpPr>
        <p:spPr>
          <a:xfrm>
            <a:off x="5333333" y="-8467"/>
            <a:ext cx="6858000" cy="6858000"/>
          </a:xfrm>
          <a:prstGeom prst="rect">
            <a:avLst/>
          </a:prstGeom>
        </p:spPr>
        <p:txBody>
          <a:bodyPr/>
          <a:lstStyle>
            <a:lvl1pPr marL="0" indent="0">
              <a:buNone/>
              <a:defRPr/>
            </a:lvl1pPr>
          </a:lstStyle>
          <a:p>
            <a:r>
              <a:rPr lang="nb-NO"/>
              <a:t>Klikk på ikonet for å legge til et bilde</a:t>
            </a:r>
          </a:p>
        </p:txBody>
      </p:sp>
      <p:sp>
        <p:nvSpPr>
          <p:cNvPr id="12" name="Text Placeholder 9">
            <a:extLst>
              <a:ext uri="{FF2B5EF4-FFF2-40B4-BE49-F238E27FC236}">
                <a16:creationId xmlns:a16="http://schemas.microsoft.com/office/drawing/2014/main" id="{01558AC2-E9A4-4D87-9226-01710DE10320}"/>
              </a:ext>
            </a:extLst>
          </p:cNvPr>
          <p:cNvSpPr>
            <a:spLocks noGrp="1"/>
          </p:cNvSpPr>
          <p:nvPr>
            <p:ph type="body" sz="quarter" idx="11"/>
          </p:nvPr>
        </p:nvSpPr>
        <p:spPr>
          <a:xfrm>
            <a:off x="669534" y="910853"/>
            <a:ext cx="4030579" cy="655722"/>
          </a:xfrm>
          <a:prstGeom prst="rect">
            <a:avLst/>
          </a:prstGeom>
        </p:spPr>
        <p:txBody>
          <a:bodyPr>
            <a:normAutofit/>
          </a:bodyPr>
          <a:lstStyle>
            <a:lvl1pPr marL="0" indent="0" algn="l">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p:txBody>
      </p:sp>
      <p:sp>
        <p:nvSpPr>
          <p:cNvPr id="14" name="Text Placeholder 13">
            <a:extLst>
              <a:ext uri="{FF2B5EF4-FFF2-40B4-BE49-F238E27FC236}">
                <a16:creationId xmlns:a16="http://schemas.microsoft.com/office/drawing/2014/main" id="{79AF35B9-2B24-4547-9727-FA44A461146F}"/>
              </a:ext>
            </a:extLst>
          </p:cNvPr>
          <p:cNvSpPr>
            <a:spLocks noGrp="1"/>
          </p:cNvSpPr>
          <p:nvPr>
            <p:ph type="body" sz="quarter" idx="12"/>
          </p:nvPr>
        </p:nvSpPr>
        <p:spPr>
          <a:xfrm>
            <a:off x="668867" y="1970384"/>
            <a:ext cx="4030663" cy="3614737"/>
          </a:xfrm>
          <a:prstGeom prst="rect">
            <a:avLst/>
          </a:prstGeom>
        </p:spPr>
        <p:txBody>
          <a:bodyPr>
            <a:normAutofit/>
          </a:bodyPr>
          <a:lstStyle>
            <a:lvl1pPr marL="342900" indent="-342900" algn="l">
              <a:buFont typeface="Arial" panose="020B0604020202020204" pitchFamily="34" charset="0"/>
              <a:buChar char="•"/>
              <a:defRPr sz="2000"/>
            </a:lvl1pPr>
          </a:lstStyle>
          <a:p>
            <a:pPr lvl="0"/>
            <a:r>
              <a:rPr lang="nb-NO" sz="2000"/>
              <a:t>Klikk for å redigere tekststiler i malen</a:t>
            </a:r>
          </a:p>
        </p:txBody>
      </p:sp>
    </p:spTree>
    <p:extLst>
      <p:ext uri="{BB962C8B-B14F-4D97-AF65-F5344CB8AC3E}">
        <p14:creationId xmlns:p14="http://schemas.microsoft.com/office/powerpoint/2010/main" val="114095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6/25/2026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6/25/2026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6/25/2026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6/25/2026</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6/25/2026</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6/25/2026</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6/25/2026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6/25/2026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6/25/2026</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ideo" Target="https://www.youtube.com/embed/H5UixPnt3Q4?feature=oembed"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3iy_TjO4vXI?feature=oembed"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0490D5-2B93-F90D-41E6-73A1024AC8F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F62E7A-1438-3033-8E2B-DBC9AB6BF062}"/>
              </a:ext>
            </a:extLst>
          </p:cNvPr>
          <p:cNvSpPr>
            <a:spLocks noGrp="1"/>
          </p:cNvSpPr>
          <p:nvPr>
            <p:ph type="title"/>
          </p:nvPr>
        </p:nvSpPr>
        <p:spPr>
          <a:xfrm>
            <a:off x="6604825" y="1260926"/>
            <a:ext cx="4984813" cy="3157080"/>
          </a:xfrm>
          <a:noFill/>
        </p:spPr>
        <p:txBody>
          <a:bodyPr vert="horz" lIns="91440" tIns="45720" rIns="91440" bIns="45720" rtlCol="0" anchor="b">
            <a:normAutofit/>
          </a:bodyPr>
          <a:lstStyle/>
          <a:p>
            <a:pPr algn="ctr"/>
            <a:r>
              <a:rPr lang="nb-NO" sz="4000" b="1">
                <a:solidFill>
                  <a:srgbClr val="002060"/>
                </a:solidFill>
              </a:rPr>
              <a:t>UT AV NATURKRISA!</a:t>
            </a:r>
            <a:br>
              <a:rPr lang="nb-NO" sz="4000" b="1">
                <a:solidFill>
                  <a:srgbClr val="002060"/>
                </a:solidFill>
              </a:rPr>
            </a:br>
            <a:r>
              <a:rPr lang="nb-NO" sz="4000" b="1">
                <a:solidFill>
                  <a:srgbClr val="002060"/>
                </a:solidFill>
              </a:rPr>
              <a:t>Undervisningsopplegg</a:t>
            </a:r>
            <a:r>
              <a:rPr lang="nb-NO" sz="4000" b="1" noProof="0">
                <a:solidFill>
                  <a:srgbClr val="002060"/>
                </a:solidFill>
              </a:rPr>
              <a:t> for ungdomsskolen</a:t>
            </a:r>
          </a:p>
        </p:txBody>
      </p:sp>
      <p:pic>
        <p:nvPicPr>
          <p:cNvPr id="8" name="Picture 2" descr="Om oss">
            <a:extLst>
              <a:ext uri="{FF2B5EF4-FFF2-40B4-BE49-F238E27FC236}">
                <a16:creationId xmlns:a16="http://schemas.microsoft.com/office/drawing/2014/main" id="{B7C56C13-16B8-15DD-8CD8-C1BDCD12F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630" y="6275422"/>
            <a:ext cx="1055370" cy="582578"/>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Et bilde som inneholder sjøstjerne, virvelløse dyr, grunn, pigghud&#10;&#10;KI-generert innhold kan være feil.">
            <a:extLst>
              <a:ext uri="{FF2B5EF4-FFF2-40B4-BE49-F238E27FC236}">
                <a16:creationId xmlns:a16="http://schemas.microsoft.com/office/drawing/2014/main" id="{61537218-D67C-5EA5-2FC3-809C53EDC361}"/>
              </a:ext>
            </a:extLst>
          </p:cNvPr>
          <p:cNvPicPr>
            <a:picLocks noChangeAspect="1"/>
          </p:cNvPicPr>
          <p:nvPr/>
        </p:nvPicPr>
        <p:blipFill>
          <a:blip r:embed="rId4" cstate="print">
            <a:extLst>
              <a:ext uri="{28A0092B-C50C-407E-A947-70E740481C1C}">
                <a14:useLocalDpi xmlns:a14="http://schemas.microsoft.com/office/drawing/2010/main" val="0"/>
              </a:ext>
            </a:extLst>
          </a:blip>
          <a:srcRect l="21762" r="17907"/>
          <a:stretch>
            <a:fillRect/>
          </a:stretch>
        </p:blipFill>
        <p:spPr>
          <a:xfrm>
            <a:off x="0" y="0"/>
            <a:ext cx="6184088" cy="6858000"/>
          </a:xfrm>
          <a:prstGeom prst="rect">
            <a:avLst/>
          </a:prstGeom>
        </p:spPr>
      </p:pic>
      <p:sp>
        <p:nvSpPr>
          <p:cNvPr id="12" name="TekstSylinder 11">
            <a:extLst>
              <a:ext uri="{FF2B5EF4-FFF2-40B4-BE49-F238E27FC236}">
                <a16:creationId xmlns:a16="http://schemas.microsoft.com/office/drawing/2014/main" id="{D8F079B1-D490-4E64-F67A-1582C29F148E}"/>
              </a:ext>
            </a:extLst>
          </p:cNvPr>
          <p:cNvSpPr txBox="1"/>
          <p:nvPr/>
        </p:nvSpPr>
        <p:spPr>
          <a:xfrm>
            <a:off x="-3050" y="107494"/>
            <a:ext cx="29045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effectLst/>
              </a:rPr>
              <a:t>Foto</a:t>
            </a:r>
            <a:r>
              <a:rPr lang="nb-NO" sz="1100"/>
              <a:t>: </a:t>
            </a:r>
            <a:r>
              <a:rPr lang="nb-NO" sz="1100" err="1"/>
              <a:t>iStock</a:t>
            </a:r>
            <a:r>
              <a:rPr lang="nb-NO" sz="1100"/>
              <a:t>/605964906/</a:t>
            </a:r>
            <a:r>
              <a:rPr lang="nb-NO" sz="1100" err="1"/>
              <a:t>ufokim</a:t>
            </a:r>
            <a:endParaRPr lang="nb-NO" sz="1100">
              <a:ea typeface="Roboto"/>
            </a:endParaRPr>
          </a:p>
        </p:txBody>
      </p:sp>
    </p:spTree>
    <p:extLst>
      <p:ext uri="{BB962C8B-B14F-4D97-AF65-F5344CB8AC3E}">
        <p14:creationId xmlns:p14="http://schemas.microsoft.com/office/powerpoint/2010/main" val="3438135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0DD9BD-8AD5-C5DA-AED3-8F3A91729E96}"/>
            </a:ext>
          </a:extLst>
        </p:cNvPr>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AF2A46FC-A8BE-4771-BE51-D9123E918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1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Et bilde som inneholder utendørs, fjell, flokk, fugl&#10;&#10;KI-generert innhold kan være feil.">
            <a:extLst>
              <a:ext uri="{FF2B5EF4-FFF2-40B4-BE49-F238E27FC236}">
                <a16:creationId xmlns:a16="http://schemas.microsoft.com/office/drawing/2014/main" id="{3FEF669C-3942-2840-9311-9B4E41600C6F}"/>
              </a:ext>
            </a:extLst>
          </p:cNvPr>
          <p:cNvPicPr>
            <a:picLocks noChangeAspect="1"/>
          </p:cNvPicPr>
          <p:nvPr/>
        </p:nvPicPr>
        <p:blipFill>
          <a:blip r:embed="rId3"/>
          <a:srcRect t="12062" b="7861"/>
          <a:stretch>
            <a:fillRect/>
          </a:stretch>
        </p:blipFill>
        <p:spPr>
          <a:xfrm>
            <a:off x="615790" y="508000"/>
            <a:ext cx="10960420" cy="5792694"/>
          </a:xfrm>
          <a:custGeom>
            <a:avLst/>
            <a:gdLst/>
            <a:ahLst/>
            <a:cxnLst/>
            <a:rect l="l" t="t" r="r" b="b"/>
            <a:pathLst>
              <a:path w="10485104" h="5523506">
                <a:moveTo>
                  <a:pt x="5949681" y="536"/>
                </a:moveTo>
                <a:cubicBezTo>
                  <a:pt x="6074035" y="-2131"/>
                  <a:pt x="6198411" y="5173"/>
                  <a:pt x="6321822" y="22405"/>
                </a:cubicBezTo>
                <a:cubicBezTo>
                  <a:pt x="6498937" y="51493"/>
                  <a:pt x="6677824" y="73364"/>
                  <a:pt x="6857694" y="55210"/>
                </a:cubicBezTo>
                <a:cubicBezTo>
                  <a:pt x="6981675" y="42526"/>
                  <a:pt x="7105459" y="35089"/>
                  <a:pt x="7230031" y="35528"/>
                </a:cubicBezTo>
                <a:cubicBezTo>
                  <a:pt x="7516370" y="35528"/>
                  <a:pt x="7802902" y="38152"/>
                  <a:pt x="8089242" y="32684"/>
                </a:cubicBezTo>
                <a:cubicBezTo>
                  <a:pt x="8344090" y="27873"/>
                  <a:pt x="8597956" y="17377"/>
                  <a:pt x="8853003" y="43837"/>
                </a:cubicBezTo>
                <a:cubicBezTo>
                  <a:pt x="9229472" y="82767"/>
                  <a:pt x="9607909" y="70300"/>
                  <a:pt x="9985559" y="65708"/>
                </a:cubicBezTo>
                <a:cubicBezTo>
                  <a:pt x="10083101" y="64320"/>
                  <a:pt x="10180599" y="61132"/>
                  <a:pt x="10278047" y="56140"/>
                </a:cubicBezTo>
                <a:lnTo>
                  <a:pt x="10449151" y="44199"/>
                </a:lnTo>
                <a:lnTo>
                  <a:pt x="10468533" y="198724"/>
                </a:lnTo>
                <a:cubicBezTo>
                  <a:pt x="10475933" y="234109"/>
                  <a:pt x="10480462" y="270161"/>
                  <a:pt x="10482057" y="306442"/>
                </a:cubicBezTo>
                <a:cubicBezTo>
                  <a:pt x="10492136" y="438884"/>
                  <a:pt x="10475168" y="569479"/>
                  <a:pt x="10461007" y="700359"/>
                </a:cubicBezTo>
                <a:cubicBezTo>
                  <a:pt x="10451566" y="783776"/>
                  <a:pt x="10437150" y="868045"/>
                  <a:pt x="10461007" y="950608"/>
                </a:cubicBezTo>
                <a:cubicBezTo>
                  <a:pt x="10477350" y="1008147"/>
                  <a:pt x="10480985" y="1069224"/>
                  <a:pt x="10471595" y="1128666"/>
                </a:cubicBezTo>
                <a:cubicBezTo>
                  <a:pt x="10455763" y="1234166"/>
                  <a:pt x="10452459" y="1341527"/>
                  <a:pt x="10461772" y="1447979"/>
                </a:cubicBezTo>
                <a:cubicBezTo>
                  <a:pt x="10467921" y="1518165"/>
                  <a:pt x="10466977" y="1588906"/>
                  <a:pt x="10458965" y="1658865"/>
                </a:cubicBezTo>
                <a:cubicBezTo>
                  <a:pt x="10448377" y="1752939"/>
                  <a:pt x="10431919" y="1848719"/>
                  <a:pt x="10451949" y="1943076"/>
                </a:cubicBezTo>
                <a:cubicBezTo>
                  <a:pt x="10483843" y="2092999"/>
                  <a:pt x="10477464" y="2242779"/>
                  <a:pt x="10464706" y="2393837"/>
                </a:cubicBezTo>
                <a:cubicBezTo>
                  <a:pt x="10455138" y="2506243"/>
                  <a:pt x="10444549" y="2619928"/>
                  <a:pt x="10463686" y="2733613"/>
                </a:cubicBezTo>
                <a:cubicBezTo>
                  <a:pt x="10471914" y="2786362"/>
                  <a:pt x="10471914" y="2840306"/>
                  <a:pt x="10463686" y="2893056"/>
                </a:cubicBezTo>
                <a:cubicBezTo>
                  <a:pt x="10453735" y="2964109"/>
                  <a:pt x="10444294" y="3034452"/>
                  <a:pt x="10457052" y="3106215"/>
                </a:cubicBezTo>
                <a:cubicBezTo>
                  <a:pt x="10462665" y="3137479"/>
                  <a:pt x="10466875" y="3169026"/>
                  <a:pt x="10469810" y="3200574"/>
                </a:cubicBezTo>
                <a:cubicBezTo>
                  <a:pt x="10475653" y="3281119"/>
                  <a:pt x="10473561" y="3362120"/>
                  <a:pt x="10463559" y="3442154"/>
                </a:cubicBezTo>
                <a:cubicBezTo>
                  <a:pt x="10453990" y="3535091"/>
                  <a:pt x="10469554" y="3628597"/>
                  <a:pt x="10456797" y="3721250"/>
                </a:cubicBezTo>
                <a:cubicBezTo>
                  <a:pt x="10447738" y="3795870"/>
                  <a:pt x="10447394" y="3871485"/>
                  <a:pt x="10455776" y="3946204"/>
                </a:cubicBezTo>
                <a:cubicBezTo>
                  <a:pt x="10470855" y="4087457"/>
                  <a:pt x="10469912" y="4230260"/>
                  <a:pt x="10452970" y="4371244"/>
                </a:cubicBezTo>
                <a:cubicBezTo>
                  <a:pt x="10442508" y="4453523"/>
                  <a:pt x="10436512" y="4538218"/>
                  <a:pt x="10455266" y="4618934"/>
                </a:cubicBezTo>
                <a:cubicBezTo>
                  <a:pt x="10499408" y="4808646"/>
                  <a:pt x="10473637" y="4998642"/>
                  <a:pt x="10455266" y="5187359"/>
                </a:cubicBezTo>
                <a:cubicBezTo>
                  <a:pt x="10444103" y="5288708"/>
                  <a:pt x="10443847" y="5391181"/>
                  <a:pt x="10454500" y="5492602"/>
                </a:cubicBezTo>
                <a:lnTo>
                  <a:pt x="10454510" y="5492731"/>
                </a:lnTo>
                <a:lnTo>
                  <a:pt x="10414967" y="5491139"/>
                </a:lnTo>
                <a:cubicBezTo>
                  <a:pt x="10117611" y="5495732"/>
                  <a:pt x="9820450" y="5526349"/>
                  <a:pt x="9523092" y="5507105"/>
                </a:cubicBezTo>
                <a:cubicBezTo>
                  <a:pt x="9272964" y="5490920"/>
                  <a:pt x="9023034" y="5477142"/>
                  <a:pt x="8772711" y="5490483"/>
                </a:cubicBezTo>
                <a:cubicBezTo>
                  <a:pt x="8636774" y="5499549"/>
                  <a:pt x="8500636" y="5503107"/>
                  <a:pt x="8364561" y="5501172"/>
                </a:cubicBezTo>
                <a:lnTo>
                  <a:pt x="8196562" y="5491993"/>
                </a:lnTo>
                <a:lnTo>
                  <a:pt x="8077075" y="5475562"/>
                </a:lnTo>
                <a:lnTo>
                  <a:pt x="7915670" y="5468917"/>
                </a:lnTo>
                <a:lnTo>
                  <a:pt x="7914092" y="5467957"/>
                </a:lnTo>
                <a:lnTo>
                  <a:pt x="7894412" y="5467957"/>
                </a:lnTo>
                <a:lnTo>
                  <a:pt x="7892834" y="5468758"/>
                </a:lnTo>
                <a:lnTo>
                  <a:pt x="7727602" y="5475562"/>
                </a:lnTo>
                <a:lnTo>
                  <a:pt x="7690606" y="5480649"/>
                </a:lnTo>
                <a:lnTo>
                  <a:pt x="7624212" y="5484579"/>
                </a:lnTo>
                <a:cubicBezTo>
                  <a:pt x="7434738" y="5508001"/>
                  <a:pt x="7243868" y="5514147"/>
                  <a:pt x="7053506" y="5502949"/>
                </a:cubicBezTo>
                <a:cubicBezTo>
                  <a:pt x="6777009" y="5485453"/>
                  <a:pt x="6500117" y="5474737"/>
                  <a:pt x="6223029" y="5498574"/>
                </a:cubicBezTo>
                <a:cubicBezTo>
                  <a:pt x="6065592" y="5511916"/>
                  <a:pt x="5908157" y="5526131"/>
                  <a:pt x="5750720" y="5507761"/>
                </a:cubicBezTo>
                <a:cubicBezTo>
                  <a:pt x="5616170" y="5490965"/>
                  <a:pt x="5480520" y="5488253"/>
                  <a:pt x="5345518" y="5499668"/>
                </a:cubicBezTo>
                <a:cubicBezTo>
                  <a:pt x="5197844" y="5511040"/>
                  <a:pt x="5049616" y="5511040"/>
                  <a:pt x="4901942" y="5499668"/>
                </a:cubicBezTo>
                <a:cubicBezTo>
                  <a:pt x="4760445" y="5490920"/>
                  <a:pt x="4618556" y="5476268"/>
                  <a:pt x="4477454" y="5492013"/>
                </a:cubicBezTo>
                <a:cubicBezTo>
                  <a:pt x="4279085" y="5513884"/>
                  <a:pt x="4081305" y="5506667"/>
                  <a:pt x="3883329" y="5493326"/>
                </a:cubicBezTo>
                <a:cubicBezTo>
                  <a:pt x="3719792" y="5482391"/>
                  <a:pt x="3555664" y="5466425"/>
                  <a:pt x="3392914" y="5492233"/>
                </a:cubicBezTo>
                <a:cubicBezTo>
                  <a:pt x="3175771" y="5523222"/>
                  <a:pt x="2956480" y="5531206"/>
                  <a:pt x="2737979" y="5516072"/>
                </a:cubicBezTo>
                <a:cubicBezTo>
                  <a:pt x="2289680" y="5492670"/>
                  <a:pt x="1840986" y="5498574"/>
                  <a:pt x="1392489" y="5480641"/>
                </a:cubicBezTo>
                <a:cubicBezTo>
                  <a:pt x="1244499" y="5474519"/>
                  <a:pt x="1097296" y="5507322"/>
                  <a:pt x="949699" y="5509072"/>
                </a:cubicBezTo>
                <a:cubicBezTo>
                  <a:pt x="684469" y="5512352"/>
                  <a:pt x="418241" y="5493120"/>
                  <a:pt x="151598" y="5492249"/>
                </a:cubicBezTo>
                <a:lnTo>
                  <a:pt x="1415" y="5496057"/>
                </a:lnTo>
                <a:lnTo>
                  <a:pt x="3772" y="5431261"/>
                </a:lnTo>
                <a:cubicBezTo>
                  <a:pt x="7163" y="5398149"/>
                  <a:pt x="12808" y="5364994"/>
                  <a:pt x="20909" y="5331792"/>
                </a:cubicBezTo>
                <a:cubicBezTo>
                  <a:pt x="51502" y="5208362"/>
                  <a:pt x="50009" y="5079152"/>
                  <a:pt x="16572" y="4956462"/>
                </a:cubicBezTo>
                <a:cubicBezTo>
                  <a:pt x="9172" y="4924695"/>
                  <a:pt x="4643" y="4892329"/>
                  <a:pt x="3048" y="4859758"/>
                </a:cubicBezTo>
                <a:cubicBezTo>
                  <a:pt x="-7031" y="4740857"/>
                  <a:pt x="9937" y="4623614"/>
                  <a:pt x="24098" y="4506116"/>
                </a:cubicBezTo>
                <a:cubicBezTo>
                  <a:pt x="33539" y="4431228"/>
                  <a:pt x="47955" y="4355575"/>
                  <a:pt x="24098" y="4281453"/>
                </a:cubicBezTo>
                <a:cubicBezTo>
                  <a:pt x="7755" y="4229797"/>
                  <a:pt x="4120" y="4174965"/>
                  <a:pt x="13510" y="4121600"/>
                </a:cubicBezTo>
                <a:cubicBezTo>
                  <a:pt x="29342" y="4026887"/>
                  <a:pt x="32646" y="3930503"/>
                  <a:pt x="23333" y="3834935"/>
                </a:cubicBezTo>
                <a:cubicBezTo>
                  <a:pt x="17184" y="3771925"/>
                  <a:pt x="18128" y="3708417"/>
                  <a:pt x="26140" y="3645611"/>
                </a:cubicBezTo>
                <a:cubicBezTo>
                  <a:pt x="36728" y="3561155"/>
                  <a:pt x="53186" y="3475168"/>
                  <a:pt x="33156" y="3390458"/>
                </a:cubicBezTo>
                <a:cubicBezTo>
                  <a:pt x="1262" y="3255864"/>
                  <a:pt x="7641" y="3121398"/>
                  <a:pt x="20399" y="2985784"/>
                </a:cubicBezTo>
                <a:cubicBezTo>
                  <a:pt x="29967" y="2884871"/>
                  <a:pt x="40556" y="2782810"/>
                  <a:pt x="21419" y="2680748"/>
                </a:cubicBezTo>
                <a:cubicBezTo>
                  <a:pt x="13191" y="2633392"/>
                  <a:pt x="13191" y="2584964"/>
                  <a:pt x="21419" y="2537607"/>
                </a:cubicBezTo>
                <a:cubicBezTo>
                  <a:pt x="31370" y="2473819"/>
                  <a:pt x="40811" y="2410668"/>
                  <a:pt x="28053" y="2346242"/>
                </a:cubicBezTo>
                <a:cubicBezTo>
                  <a:pt x="22440" y="2318175"/>
                  <a:pt x="18230" y="2289853"/>
                  <a:pt x="15295" y="2261531"/>
                </a:cubicBezTo>
                <a:cubicBezTo>
                  <a:pt x="9452" y="2189221"/>
                  <a:pt x="11544" y="2116502"/>
                  <a:pt x="21546" y="2044651"/>
                </a:cubicBezTo>
                <a:cubicBezTo>
                  <a:pt x="31115" y="1961216"/>
                  <a:pt x="15551" y="1877270"/>
                  <a:pt x="28308" y="1794090"/>
                </a:cubicBezTo>
                <a:cubicBezTo>
                  <a:pt x="37367" y="1727100"/>
                  <a:pt x="37711" y="1659216"/>
                  <a:pt x="29329" y="1592136"/>
                </a:cubicBezTo>
                <a:cubicBezTo>
                  <a:pt x="14250" y="1465325"/>
                  <a:pt x="15193" y="1337123"/>
                  <a:pt x="32135" y="1210554"/>
                </a:cubicBezTo>
                <a:cubicBezTo>
                  <a:pt x="42597" y="1136687"/>
                  <a:pt x="48593" y="1060652"/>
                  <a:pt x="29839" y="988188"/>
                </a:cubicBezTo>
                <a:cubicBezTo>
                  <a:pt x="-14303" y="817873"/>
                  <a:pt x="11468" y="647303"/>
                  <a:pt x="29839" y="477881"/>
                </a:cubicBezTo>
                <a:cubicBezTo>
                  <a:pt x="41002" y="386894"/>
                  <a:pt x="41258" y="294898"/>
                  <a:pt x="30605" y="203847"/>
                </a:cubicBezTo>
                <a:lnTo>
                  <a:pt x="17136" y="42362"/>
                </a:lnTo>
                <a:lnTo>
                  <a:pt x="155390" y="51827"/>
                </a:lnTo>
                <a:cubicBezTo>
                  <a:pt x="380715" y="63616"/>
                  <a:pt x="606095" y="63411"/>
                  <a:pt x="831032" y="41432"/>
                </a:cubicBezTo>
                <a:cubicBezTo>
                  <a:pt x="1107234" y="18075"/>
                  <a:pt x="1384519" y="14708"/>
                  <a:pt x="1661115" y="31372"/>
                </a:cubicBezTo>
                <a:cubicBezTo>
                  <a:pt x="1911045" y="42962"/>
                  <a:pt x="2160581" y="71395"/>
                  <a:pt x="2411103" y="47120"/>
                </a:cubicBezTo>
                <a:cubicBezTo>
                  <a:pt x="2497298" y="38807"/>
                  <a:pt x="2581920" y="18689"/>
                  <a:pt x="2668707" y="14096"/>
                </a:cubicBezTo>
                <a:cubicBezTo>
                  <a:pt x="3075287" y="-7775"/>
                  <a:pt x="3480488" y="25030"/>
                  <a:pt x="3885690" y="51930"/>
                </a:cubicBezTo>
                <a:cubicBezTo>
                  <a:pt x="4033287" y="61770"/>
                  <a:pt x="4180883" y="73799"/>
                  <a:pt x="4328480" y="46900"/>
                </a:cubicBezTo>
                <a:cubicBezTo>
                  <a:pt x="4453032" y="25577"/>
                  <a:pt x="4579453" y="21181"/>
                  <a:pt x="4704949" y="33778"/>
                </a:cubicBezTo>
                <a:cubicBezTo>
                  <a:pt x="4816098" y="46376"/>
                  <a:pt x="4927939" y="49371"/>
                  <a:pt x="5039501" y="42745"/>
                </a:cubicBezTo>
                <a:cubicBezTo>
                  <a:pt x="5342568" y="15407"/>
                  <a:pt x="5645828" y="318"/>
                  <a:pt x="5949681" y="536"/>
                </a:cubicBezTo>
                <a:close/>
              </a:path>
            </a:pathLst>
          </a:custGeom>
        </p:spPr>
      </p:pic>
      <p:pic>
        <p:nvPicPr>
          <p:cNvPr id="6" name="Picture 2" descr="Om oss">
            <a:extLst>
              <a:ext uri="{FF2B5EF4-FFF2-40B4-BE49-F238E27FC236}">
                <a16:creationId xmlns:a16="http://schemas.microsoft.com/office/drawing/2014/main" id="{42177063-7E61-7A1F-3A21-207123E76A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6630" y="6275422"/>
            <a:ext cx="1055370" cy="582578"/>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71601784-5C52-75A4-B5D6-009A9DDF15F0}"/>
              </a:ext>
            </a:extLst>
          </p:cNvPr>
          <p:cNvSpPr txBox="1"/>
          <p:nvPr/>
        </p:nvSpPr>
        <p:spPr>
          <a:xfrm>
            <a:off x="9070490" y="5930460"/>
            <a:ext cx="37033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a:solidFill>
                  <a:schemeClr val="bg1"/>
                </a:solidFill>
              </a:rPr>
              <a:t>Foto</a:t>
            </a:r>
            <a:r>
              <a:rPr lang="nb-NO" sz="1200" i="1">
                <a:solidFill>
                  <a:schemeClr val="bg1"/>
                </a:solidFill>
                <a:latin typeface="Roboto"/>
                <a:ea typeface="Roboto"/>
              </a:rPr>
              <a:t>: </a:t>
            </a:r>
            <a:r>
              <a:rPr lang="nb-NO" sz="1600" i="1" err="1">
                <a:solidFill>
                  <a:schemeClr val="bg1"/>
                </a:solidFill>
              </a:rPr>
              <a:t>iStock</a:t>
            </a:r>
            <a:r>
              <a:rPr lang="nb-NO" sz="1600" i="1">
                <a:solidFill>
                  <a:schemeClr val="bg1"/>
                </a:solidFill>
              </a:rPr>
              <a:t>/Arild Lilleboe</a:t>
            </a:r>
            <a:endParaRPr lang="nb-NO" sz="1200" i="1">
              <a:solidFill>
                <a:schemeClr val="bg1"/>
              </a:solidFill>
              <a:latin typeface="Roboto"/>
              <a:ea typeface="Roboto"/>
            </a:endParaRPr>
          </a:p>
        </p:txBody>
      </p:sp>
    </p:spTree>
    <p:extLst>
      <p:ext uri="{BB962C8B-B14F-4D97-AF65-F5344CB8AC3E}">
        <p14:creationId xmlns:p14="http://schemas.microsoft.com/office/powerpoint/2010/main" val="829134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4BB2CF9B-553C-448C-B20E-2C672150588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1" r="-2621"/>
          <a:stretch/>
        </p:blipFill>
        <p:spPr/>
      </p:pic>
      <p:sp>
        <p:nvSpPr>
          <p:cNvPr id="3" name="Plassholder for tekst 2">
            <a:extLst>
              <a:ext uri="{FF2B5EF4-FFF2-40B4-BE49-F238E27FC236}">
                <a16:creationId xmlns:a16="http://schemas.microsoft.com/office/drawing/2014/main" id="{FBC2C38D-3A10-459E-9110-AB06FA5ECEDA}"/>
              </a:ext>
            </a:extLst>
          </p:cNvPr>
          <p:cNvSpPr>
            <a:spLocks noGrp="1"/>
          </p:cNvSpPr>
          <p:nvPr>
            <p:ph type="body" sz="quarter" idx="11"/>
          </p:nvPr>
        </p:nvSpPr>
        <p:spPr>
          <a:xfrm>
            <a:off x="668867" y="684365"/>
            <a:ext cx="4514491" cy="1780876"/>
          </a:xfrm>
        </p:spPr>
        <p:txBody>
          <a:bodyPr vert="horz" lIns="91440" tIns="45720" rIns="91440" bIns="45720" rtlCol="0" anchor="t">
            <a:normAutofit/>
          </a:bodyPr>
          <a:lstStyle/>
          <a:p>
            <a:r>
              <a:rPr lang="nb-NO" b="1"/>
              <a:t>Dilemmaoppgave:</a:t>
            </a:r>
          </a:p>
          <a:p>
            <a:r>
              <a:rPr lang="nb-NO" b="1"/>
              <a:t>Hyttefelt på fjellet i Norge</a:t>
            </a:r>
          </a:p>
        </p:txBody>
      </p:sp>
      <p:sp>
        <p:nvSpPr>
          <p:cNvPr id="4" name="Plassholder for tekst 3">
            <a:extLst>
              <a:ext uri="{FF2B5EF4-FFF2-40B4-BE49-F238E27FC236}">
                <a16:creationId xmlns:a16="http://schemas.microsoft.com/office/drawing/2014/main" id="{B0458713-15BF-4544-AA69-2E8021775EF7}"/>
              </a:ext>
            </a:extLst>
          </p:cNvPr>
          <p:cNvSpPr>
            <a:spLocks noGrp="1"/>
          </p:cNvSpPr>
          <p:nvPr>
            <p:ph type="body" sz="quarter" idx="12"/>
          </p:nvPr>
        </p:nvSpPr>
        <p:spPr>
          <a:xfrm>
            <a:off x="668867" y="2847403"/>
            <a:ext cx="4540335" cy="3614737"/>
          </a:xfrm>
        </p:spPr>
        <p:txBody>
          <a:bodyPr vert="horz" lIns="91440" tIns="45720" rIns="91440" bIns="45720" rtlCol="0" anchor="t">
            <a:normAutofit/>
          </a:bodyPr>
          <a:lstStyle/>
          <a:p>
            <a:r>
              <a:rPr lang="nb-NO"/>
              <a:t>Innbygger</a:t>
            </a:r>
          </a:p>
          <a:p>
            <a:r>
              <a:rPr lang="nb-NO"/>
              <a:t>Politiker</a:t>
            </a:r>
          </a:p>
          <a:p>
            <a:r>
              <a:rPr lang="nb-NO"/>
              <a:t>Ungdom som er opptatt av natur, klima og miljø</a:t>
            </a:r>
          </a:p>
          <a:p>
            <a:pPr marL="0" indent="0">
              <a:buNone/>
            </a:pPr>
            <a:endParaRPr lang="nb-NO"/>
          </a:p>
          <a:p>
            <a:r>
              <a:rPr lang="nb-NO"/>
              <a:t>Tror du personen er</a:t>
            </a:r>
            <a:br>
              <a:rPr lang="nb-NO"/>
            </a:br>
            <a:r>
              <a:rPr lang="nb-NO"/>
              <a:t>FOR eller MOT utbygging av hyttefelt i Norge?</a:t>
            </a:r>
          </a:p>
          <a:p>
            <a:r>
              <a:rPr lang="nb-NO"/>
              <a:t>Hvorfor er dette standpunktet til denne personen?</a:t>
            </a:r>
          </a:p>
        </p:txBody>
      </p:sp>
      <p:sp>
        <p:nvSpPr>
          <p:cNvPr id="7" name="TekstSylinder 6">
            <a:extLst>
              <a:ext uri="{FF2B5EF4-FFF2-40B4-BE49-F238E27FC236}">
                <a16:creationId xmlns:a16="http://schemas.microsoft.com/office/drawing/2014/main" id="{DC6B2263-4364-4177-951C-40CB0D680BED}"/>
              </a:ext>
            </a:extLst>
          </p:cNvPr>
          <p:cNvSpPr txBox="1"/>
          <p:nvPr/>
        </p:nvSpPr>
        <p:spPr>
          <a:xfrm>
            <a:off x="9317621" y="6090459"/>
            <a:ext cx="2997843" cy="369332"/>
          </a:xfrm>
          <a:prstGeom prst="rect">
            <a:avLst/>
          </a:prstGeom>
          <a:noFill/>
        </p:spPr>
        <p:txBody>
          <a:bodyPr wrap="square" rtlCol="0">
            <a:spAutoFit/>
          </a:bodyPr>
          <a:lstStyle/>
          <a:p>
            <a:r>
              <a:rPr lang="nb-NO"/>
              <a:t>Ill.: Makkuro GL/</a:t>
            </a:r>
            <a:r>
              <a:rPr lang="nb-NO" err="1"/>
              <a:t>Shutterstock</a:t>
            </a:r>
            <a:endParaRPr lang="nb-NO"/>
          </a:p>
        </p:txBody>
      </p:sp>
      <p:pic>
        <p:nvPicPr>
          <p:cNvPr id="2" name="Picture 2" descr="Om oss">
            <a:extLst>
              <a:ext uri="{FF2B5EF4-FFF2-40B4-BE49-F238E27FC236}">
                <a16:creationId xmlns:a16="http://schemas.microsoft.com/office/drawing/2014/main" id="{85880103-3535-38CB-55CA-FB1A29D517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6630" y="6275422"/>
            <a:ext cx="1055370" cy="58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200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B5AA4-13B8-9038-25C7-1D425A1CC157}"/>
            </a:ext>
          </a:extLst>
        </p:cNvPr>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9E4B0E1-BE54-5AF8-C3B0-9B248DC75826}"/>
              </a:ext>
            </a:extLst>
          </p:cNvPr>
          <p:cNvSpPr>
            <a:spLocks noGrp="1"/>
          </p:cNvSpPr>
          <p:nvPr>
            <p:ph type="body" sz="quarter" idx="11"/>
          </p:nvPr>
        </p:nvSpPr>
        <p:spPr>
          <a:xfrm>
            <a:off x="597648" y="910853"/>
            <a:ext cx="4102465" cy="2237231"/>
          </a:xfrm>
        </p:spPr>
        <p:txBody>
          <a:bodyPr vert="horz" lIns="91440" tIns="45720" rIns="91440" bIns="45720" rtlCol="0" anchor="t">
            <a:noAutofit/>
          </a:bodyPr>
          <a:lstStyle/>
          <a:p>
            <a:r>
              <a:rPr lang="nb-NO" b="1"/>
              <a:t>Dilemmaer og konflikter ved naturkrisen</a:t>
            </a:r>
          </a:p>
        </p:txBody>
      </p:sp>
      <p:sp>
        <p:nvSpPr>
          <p:cNvPr id="4" name="Plassholder for tekst 3">
            <a:extLst>
              <a:ext uri="{FF2B5EF4-FFF2-40B4-BE49-F238E27FC236}">
                <a16:creationId xmlns:a16="http://schemas.microsoft.com/office/drawing/2014/main" id="{9A92D869-5A94-4731-2224-F06CECBC4E66}"/>
              </a:ext>
            </a:extLst>
          </p:cNvPr>
          <p:cNvSpPr>
            <a:spLocks noGrp="1"/>
          </p:cNvSpPr>
          <p:nvPr>
            <p:ph type="body" sz="quarter" idx="12"/>
          </p:nvPr>
        </p:nvSpPr>
        <p:spPr>
          <a:xfrm>
            <a:off x="640112" y="3149328"/>
            <a:ext cx="4030663" cy="2008949"/>
          </a:xfrm>
        </p:spPr>
        <p:txBody>
          <a:bodyPr vert="horz" lIns="91440" tIns="45720" rIns="91440" bIns="45720" rtlCol="0" anchor="t">
            <a:normAutofit/>
          </a:bodyPr>
          <a:lstStyle/>
          <a:p>
            <a:r>
              <a:rPr lang="nb-NO" sz="2400"/>
              <a:t>Vi trenger naturen og naturen trenger oss</a:t>
            </a:r>
          </a:p>
          <a:p>
            <a:r>
              <a:rPr lang="nb-NO" sz="2400"/>
              <a:t>Ting må ses i sammenheng</a:t>
            </a:r>
          </a:p>
          <a:p>
            <a:r>
              <a:rPr lang="nb-NO" sz="2400"/>
              <a:t>Du er en del av løsningen!</a:t>
            </a:r>
          </a:p>
          <a:p>
            <a:endParaRPr lang="nb-NO" sz="2400"/>
          </a:p>
          <a:p>
            <a:endParaRPr lang="nb-NO" sz="2400"/>
          </a:p>
        </p:txBody>
      </p:sp>
      <p:pic>
        <p:nvPicPr>
          <p:cNvPr id="8194" name="Picture 2" descr="Vindmøller">
            <a:extLst>
              <a:ext uri="{FF2B5EF4-FFF2-40B4-BE49-F238E27FC236}">
                <a16:creationId xmlns:a16="http://schemas.microsoft.com/office/drawing/2014/main" id="{F9585D45-04E6-F101-2BA3-A8C20B596EAF}"/>
              </a:ext>
            </a:extLst>
          </p:cNvPr>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l="30224" r="30224"/>
          <a:stretch>
            <a:fillRect/>
          </a:stretch>
        </p:blipFill>
        <p:spPr bwMode="auto">
          <a:xfrm>
            <a:off x="5333333" y="-8467"/>
            <a:ext cx="6858000" cy="68937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m oss">
            <a:extLst>
              <a:ext uri="{FF2B5EF4-FFF2-40B4-BE49-F238E27FC236}">
                <a16:creationId xmlns:a16="http://schemas.microsoft.com/office/drawing/2014/main" id="{D22D95AA-A894-04B2-A915-58BF0ED874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3" y="6261045"/>
            <a:ext cx="1055370" cy="582578"/>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83FD3E44-717F-3084-D9AA-706A876C5CCC}"/>
              </a:ext>
            </a:extLst>
          </p:cNvPr>
          <p:cNvSpPr txBox="1"/>
          <p:nvPr/>
        </p:nvSpPr>
        <p:spPr>
          <a:xfrm>
            <a:off x="9330453" y="6552334"/>
            <a:ext cx="37033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b="0" i="1">
                <a:solidFill>
                  <a:schemeClr val="bg1"/>
                </a:solidFill>
                <a:effectLst/>
              </a:rPr>
              <a:t>Foto: </a:t>
            </a:r>
            <a:r>
              <a:rPr lang="nb-NO" sz="1600" i="1" err="1">
                <a:solidFill>
                  <a:schemeClr val="bg1"/>
                </a:solidFill>
                <a:ea typeface="Noto Serif"/>
                <a:cs typeface="Noto Serif"/>
              </a:rPr>
              <a:t>Unsplash</a:t>
            </a:r>
            <a:r>
              <a:rPr lang="nb-NO" sz="1600" i="1">
                <a:solidFill>
                  <a:schemeClr val="bg1"/>
                </a:solidFill>
                <a:ea typeface="Noto Serif"/>
                <a:cs typeface="Noto Serif"/>
              </a:rPr>
              <a:t>/</a:t>
            </a:r>
            <a:r>
              <a:rPr lang="nb-NO" sz="1600" b="0" i="1">
                <a:solidFill>
                  <a:schemeClr val="bg1"/>
                </a:solidFill>
                <a:effectLst/>
                <a:ea typeface="Noto Serif"/>
                <a:cs typeface="Noto Serif"/>
              </a:rPr>
              <a:t>Karsten Wurth</a:t>
            </a:r>
            <a:endParaRPr lang="nb-NO" sz="1600">
              <a:solidFill>
                <a:schemeClr val="bg1"/>
              </a:solidFill>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114795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91973F8B-56D8-2A10-A05D-B36DDD9A8C23}"/>
              </a:ext>
            </a:extLst>
          </p:cNvPr>
          <p:cNvSpPr>
            <a:spLocks noGrp="1"/>
          </p:cNvSpPr>
          <p:nvPr>
            <p:ph type="body" sz="quarter" idx="10"/>
          </p:nvPr>
        </p:nvSpPr>
        <p:spPr/>
        <p:txBody>
          <a:bodyPr/>
          <a:lstStyle/>
          <a:p>
            <a:endParaRPr lang="nb-NO"/>
          </a:p>
        </p:txBody>
      </p:sp>
      <p:pic>
        <p:nvPicPr>
          <p:cNvPr id="9" name="Media på Internett 3" title="Hva er egentlig naturkrisen – og hvorfor angår den oss?">
            <a:hlinkClick r:id="" action="ppaction://media"/>
            <a:extLst>
              <a:ext uri="{FF2B5EF4-FFF2-40B4-BE49-F238E27FC236}">
                <a16:creationId xmlns:a16="http://schemas.microsoft.com/office/drawing/2014/main" id="{9100AE80-77B4-25AC-8DA6-E4342A6A6A48}"/>
              </a:ext>
            </a:extLst>
          </p:cNvPr>
          <p:cNvPicPr>
            <a:picLocks noRot="1" noChangeAspect="1"/>
          </p:cNvPicPr>
          <p:nvPr>
            <a:videoFile r:link="rId1"/>
          </p:nvPr>
        </p:nvPicPr>
        <p:blipFill>
          <a:blip r:embed="rId4"/>
          <a:stretch>
            <a:fillRect/>
          </a:stretch>
        </p:blipFill>
        <p:spPr>
          <a:xfrm>
            <a:off x="0" y="-30480"/>
            <a:ext cx="12192000" cy="6888480"/>
          </a:xfrm>
          <a:prstGeom prst="rect">
            <a:avLst/>
          </a:prstGeom>
        </p:spPr>
      </p:pic>
    </p:spTree>
    <p:extLst>
      <p:ext uri="{BB962C8B-B14F-4D97-AF65-F5344CB8AC3E}">
        <p14:creationId xmlns:p14="http://schemas.microsoft.com/office/powerpoint/2010/main" val="393689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5BA7FAD5-451C-84F7-1322-E9EA682EBC8F}"/>
              </a:ext>
            </a:extLst>
          </p:cNvPr>
          <p:cNvSpPr>
            <a:spLocks noGrp="1"/>
          </p:cNvSpPr>
          <p:nvPr>
            <p:ph type="body" sz="quarter" idx="10"/>
          </p:nvPr>
        </p:nvSpPr>
        <p:spPr>
          <a:xfrm>
            <a:off x="815174" y="519132"/>
            <a:ext cx="4716946" cy="9743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nb-NO" sz="3400" b="1">
                <a:solidFill>
                  <a:schemeClr val="bg1"/>
                </a:solidFill>
              </a:rPr>
              <a:t>Naturmangfold</a:t>
            </a:r>
          </a:p>
        </p:txBody>
      </p:sp>
      <p:pic>
        <p:nvPicPr>
          <p:cNvPr id="2" name="Picture 2" descr="Om oss">
            <a:extLst>
              <a:ext uri="{FF2B5EF4-FFF2-40B4-BE49-F238E27FC236}">
                <a16:creationId xmlns:a16="http://schemas.microsoft.com/office/drawing/2014/main" id="{83E41EC5-2AE2-DDE9-6135-AEFEBF5A8D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630" y="6275422"/>
            <a:ext cx="1055370" cy="582578"/>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tekst 4">
            <a:extLst>
              <a:ext uri="{FF2B5EF4-FFF2-40B4-BE49-F238E27FC236}">
                <a16:creationId xmlns:a16="http://schemas.microsoft.com/office/drawing/2014/main" id="{3D5DBA27-5271-810C-696D-F53A53D29514}"/>
              </a:ext>
            </a:extLst>
          </p:cNvPr>
          <p:cNvSpPr txBox="1">
            <a:spLocks/>
          </p:cNvSpPr>
          <p:nvPr/>
        </p:nvSpPr>
        <p:spPr>
          <a:xfrm>
            <a:off x="4361667" y="2720617"/>
            <a:ext cx="4716946" cy="9743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nb-NO" sz="3400" b="1">
                <a:solidFill>
                  <a:schemeClr val="bg1"/>
                </a:solidFill>
              </a:rPr>
              <a:t>Truet art</a:t>
            </a:r>
          </a:p>
        </p:txBody>
      </p:sp>
      <p:sp>
        <p:nvSpPr>
          <p:cNvPr id="7" name="Plassholder for tekst 4">
            <a:extLst>
              <a:ext uri="{FF2B5EF4-FFF2-40B4-BE49-F238E27FC236}">
                <a16:creationId xmlns:a16="http://schemas.microsoft.com/office/drawing/2014/main" id="{0D47C20E-D644-A9D6-D573-B1727425EEE7}"/>
              </a:ext>
            </a:extLst>
          </p:cNvPr>
          <p:cNvSpPr txBox="1">
            <a:spLocks/>
          </p:cNvSpPr>
          <p:nvPr/>
        </p:nvSpPr>
        <p:spPr>
          <a:xfrm>
            <a:off x="6713054" y="4923492"/>
            <a:ext cx="4716946" cy="9743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nb-NO" sz="7200" b="1">
                <a:solidFill>
                  <a:schemeClr val="bg1"/>
                </a:solidFill>
              </a:rPr>
              <a:t>Årsaker til naturkrisen</a:t>
            </a:r>
          </a:p>
        </p:txBody>
      </p:sp>
    </p:spTree>
    <p:extLst>
      <p:ext uri="{BB962C8B-B14F-4D97-AF65-F5344CB8AC3E}">
        <p14:creationId xmlns:p14="http://schemas.microsoft.com/office/powerpoint/2010/main" val="1824774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70AC-2896-9222-B181-E69DD12C0070}"/>
            </a:ext>
          </a:extLst>
        </p:cNvPr>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0FBD6B17-F448-9BC0-E4C7-7912449A5EEE}"/>
              </a:ext>
            </a:extLst>
          </p:cNvPr>
          <p:cNvSpPr>
            <a:spLocks noGrp="1"/>
          </p:cNvSpPr>
          <p:nvPr>
            <p:ph type="body" sz="quarter" idx="10"/>
          </p:nvPr>
        </p:nvSpPr>
        <p:spPr>
          <a:xfrm>
            <a:off x="815174" y="519132"/>
            <a:ext cx="4716946" cy="9743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nb-NO" sz="3400" b="1">
                <a:solidFill>
                  <a:schemeClr val="bg1"/>
                </a:solidFill>
              </a:rPr>
              <a:t>Naturmangfold</a:t>
            </a:r>
          </a:p>
        </p:txBody>
      </p:sp>
      <p:pic>
        <p:nvPicPr>
          <p:cNvPr id="2" name="Picture 2" descr="Om oss">
            <a:extLst>
              <a:ext uri="{FF2B5EF4-FFF2-40B4-BE49-F238E27FC236}">
                <a16:creationId xmlns:a16="http://schemas.microsoft.com/office/drawing/2014/main" id="{936C53AD-4387-6D8E-52FA-814D3FEDCD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630" y="6275422"/>
            <a:ext cx="1055370" cy="582578"/>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tekst 4">
            <a:extLst>
              <a:ext uri="{FF2B5EF4-FFF2-40B4-BE49-F238E27FC236}">
                <a16:creationId xmlns:a16="http://schemas.microsoft.com/office/drawing/2014/main" id="{782D02AC-8867-D18A-54F4-7EAF494C2987}"/>
              </a:ext>
            </a:extLst>
          </p:cNvPr>
          <p:cNvSpPr txBox="1">
            <a:spLocks/>
          </p:cNvSpPr>
          <p:nvPr/>
        </p:nvSpPr>
        <p:spPr>
          <a:xfrm>
            <a:off x="4361667" y="2720617"/>
            <a:ext cx="4716946" cy="9743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nb-NO" sz="3400" b="1">
                <a:solidFill>
                  <a:schemeClr val="bg1"/>
                </a:solidFill>
              </a:rPr>
              <a:t>Truet art</a:t>
            </a:r>
          </a:p>
        </p:txBody>
      </p:sp>
      <p:sp>
        <p:nvSpPr>
          <p:cNvPr id="7" name="Plassholder for tekst 4">
            <a:extLst>
              <a:ext uri="{FF2B5EF4-FFF2-40B4-BE49-F238E27FC236}">
                <a16:creationId xmlns:a16="http://schemas.microsoft.com/office/drawing/2014/main" id="{1F7A4E2E-74B9-E841-E454-487AA46E0262}"/>
              </a:ext>
            </a:extLst>
          </p:cNvPr>
          <p:cNvSpPr txBox="1">
            <a:spLocks/>
          </p:cNvSpPr>
          <p:nvPr/>
        </p:nvSpPr>
        <p:spPr>
          <a:xfrm>
            <a:off x="6713054" y="4923492"/>
            <a:ext cx="4716946" cy="9743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nb-NO" sz="7200" b="1">
                <a:solidFill>
                  <a:schemeClr val="bg1"/>
                </a:solidFill>
              </a:rPr>
              <a:t>Årsaker til naturkrisen</a:t>
            </a:r>
          </a:p>
        </p:txBody>
      </p:sp>
    </p:spTree>
    <p:extLst>
      <p:ext uri="{BB962C8B-B14F-4D97-AF65-F5344CB8AC3E}">
        <p14:creationId xmlns:p14="http://schemas.microsoft.com/office/powerpoint/2010/main" val="157350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91973F8B-56D8-2A10-A05D-B36DDD9A8C23}"/>
              </a:ext>
            </a:extLst>
          </p:cNvPr>
          <p:cNvSpPr>
            <a:spLocks noGrp="1"/>
          </p:cNvSpPr>
          <p:nvPr>
            <p:ph type="body" sz="quarter" idx="10"/>
          </p:nvPr>
        </p:nvSpPr>
        <p:spPr/>
        <p:txBody>
          <a:bodyPr/>
          <a:lstStyle/>
          <a:p>
            <a:endParaRPr lang="nb-NO"/>
          </a:p>
        </p:txBody>
      </p:sp>
      <p:pic>
        <p:nvPicPr>
          <p:cNvPr id="2" name="Media på Internett 1" title="Hva gjør FN for å stoppe naturkrisen?">
            <a:hlinkClick r:id="" action="ppaction://media"/>
            <a:extLst>
              <a:ext uri="{FF2B5EF4-FFF2-40B4-BE49-F238E27FC236}">
                <a16:creationId xmlns:a16="http://schemas.microsoft.com/office/drawing/2014/main" id="{94026471-0BD9-7905-BBE4-DE7E5AB7D986}"/>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418111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9B6AA-91E7-C887-6F28-FD7F8044A174}"/>
            </a:ext>
          </a:extLst>
        </p:cNvPr>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08F5783-987B-351D-CD24-8B0E551ECB2C}"/>
              </a:ext>
            </a:extLst>
          </p:cNvPr>
          <p:cNvSpPr>
            <a:spLocks noGrp="1"/>
          </p:cNvSpPr>
          <p:nvPr>
            <p:ph type="body" sz="quarter" idx="11"/>
          </p:nvPr>
        </p:nvSpPr>
        <p:spPr/>
        <p:txBody>
          <a:bodyPr>
            <a:normAutofit/>
          </a:bodyPr>
          <a:lstStyle/>
          <a:p>
            <a:r>
              <a:rPr lang="nb-NO" b="1"/>
              <a:t>Hva gjør FN?</a:t>
            </a:r>
          </a:p>
        </p:txBody>
      </p:sp>
      <p:sp>
        <p:nvSpPr>
          <p:cNvPr id="5" name="Plassholder for tekst 3">
            <a:extLst>
              <a:ext uri="{FF2B5EF4-FFF2-40B4-BE49-F238E27FC236}">
                <a16:creationId xmlns:a16="http://schemas.microsoft.com/office/drawing/2014/main" id="{468A43B8-D6F8-335C-7A97-4EDBF0AB14F0}"/>
              </a:ext>
            </a:extLst>
          </p:cNvPr>
          <p:cNvSpPr txBox="1">
            <a:spLocks/>
          </p:cNvSpPr>
          <p:nvPr/>
        </p:nvSpPr>
        <p:spPr>
          <a:xfrm>
            <a:off x="735342" y="1814286"/>
            <a:ext cx="4359171" cy="325905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nb-NO"/>
              <a:t>FN støtter land</a:t>
            </a:r>
          </a:p>
          <a:p>
            <a:pPr marL="457200" indent="-457200">
              <a:buAutoNum type="arabicPeriod"/>
            </a:pPr>
            <a:r>
              <a:rPr lang="nb-NO"/>
              <a:t>FN lager globale mål og avtaler</a:t>
            </a:r>
          </a:p>
          <a:p>
            <a:pPr marL="457200" indent="-457200">
              <a:buAutoNum type="arabicPeriod"/>
            </a:pPr>
            <a:r>
              <a:rPr lang="nb-NO"/>
              <a:t>FN sprer kunnskap og støtter utdanning</a:t>
            </a:r>
          </a:p>
          <a:p>
            <a:pPr marL="0" indent="0">
              <a:buNone/>
            </a:pPr>
            <a:br>
              <a:rPr lang="nb-NO"/>
            </a:br>
            <a:r>
              <a:rPr lang="nb-NO"/>
              <a:t>Organisasjoner:</a:t>
            </a:r>
          </a:p>
          <a:p>
            <a:pPr lvl="1">
              <a:buFontTx/>
              <a:buChar char="-"/>
            </a:pPr>
            <a:r>
              <a:rPr lang="nb-NO" sz="2000"/>
              <a:t>FNs miljøprogram (UNEP)</a:t>
            </a:r>
          </a:p>
          <a:p>
            <a:pPr lvl="1">
              <a:buFontTx/>
              <a:buChar char="-"/>
            </a:pPr>
            <a:r>
              <a:rPr lang="nb-NO" sz="2000"/>
              <a:t>FNs utviklingsprogram (UNDP)</a:t>
            </a:r>
            <a:endParaRPr lang="nb-NO"/>
          </a:p>
          <a:p>
            <a:endParaRPr lang="nb-NO"/>
          </a:p>
          <a:p>
            <a:endParaRPr lang="nb-NO"/>
          </a:p>
          <a:p>
            <a:endParaRPr lang="nb-NO" b="1"/>
          </a:p>
          <a:p>
            <a:endParaRPr lang="nb-NO"/>
          </a:p>
        </p:txBody>
      </p:sp>
      <p:sp>
        <p:nvSpPr>
          <p:cNvPr id="2" name="Plassholder for tekst 3">
            <a:extLst>
              <a:ext uri="{FF2B5EF4-FFF2-40B4-BE49-F238E27FC236}">
                <a16:creationId xmlns:a16="http://schemas.microsoft.com/office/drawing/2014/main" id="{F99A4A5E-CBC8-752D-BB8F-335982CF6C1F}"/>
              </a:ext>
            </a:extLst>
          </p:cNvPr>
          <p:cNvSpPr txBox="1">
            <a:spLocks/>
          </p:cNvSpPr>
          <p:nvPr/>
        </p:nvSpPr>
        <p:spPr>
          <a:xfrm>
            <a:off x="735342" y="4877994"/>
            <a:ext cx="4127602" cy="1077007"/>
          </a:xfrm>
          <a:prstGeom prst="rect">
            <a:avLst/>
          </a:prstGeom>
        </p:spPr>
        <p:txBody>
          <a:bodyPr vert="horz" lIns="91440" tIns="45720" rIns="91440" bIns="45720" rtlCol="0" anchor="t">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a:t>Ekspertnettverk:</a:t>
            </a:r>
          </a:p>
          <a:p>
            <a:pPr lvl="1">
              <a:buFontTx/>
              <a:buChar char="-"/>
            </a:pPr>
            <a:r>
              <a:rPr lang="nb-NO" sz="2000"/>
              <a:t>FNs naturpanel</a:t>
            </a:r>
          </a:p>
          <a:p>
            <a:pPr lvl="1">
              <a:buFontTx/>
              <a:buChar char="-"/>
            </a:pPr>
            <a:r>
              <a:rPr lang="nb-NO" sz="2000"/>
              <a:t>FNs klimapanel</a:t>
            </a:r>
          </a:p>
          <a:p>
            <a:pPr marL="0" indent="0">
              <a:buFont typeface="Arial" panose="020B0604020202020204" pitchFamily="34" charset="0"/>
              <a:buNone/>
            </a:pPr>
            <a:endParaRPr lang="nb-NO"/>
          </a:p>
          <a:p>
            <a:endParaRPr lang="nb-NO"/>
          </a:p>
        </p:txBody>
      </p:sp>
      <p:pic>
        <p:nvPicPr>
          <p:cNvPr id="6" name="Plassholder for bilde 5" descr="Et bilde som inneholder kunst, Fargerikt, sirkel, Majorelle-blå&#10;&#10;KI-generert innhold kan være feil.">
            <a:extLst>
              <a:ext uri="{FF2B5EF4-FFF2-40B4-BE49-F238E27FC236}">
                <a16:creationId xmlns:a16="http://schemas.microsoft.com/office/drawing/2014/main" id="{5D03DB4E-7613-7316-EF6B-A076970CC81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75" r="16675"/>
          <a:stretch>
            <a:fillRect/>
          </a:stretch>
        </p:blipFill>
        <p:spPr/>
      </p:pic>
      <p:sp>
        <p:nvSpPr>
          <p:cNvPr id="7" name="TekstSylinder 6">
            <a:extLst>
              <a:ext uri="{FF2B5EF4-FFF2-40B4-BE49-F238E27FC236}">
                <a16:creationId xmlns:a16="http://schemas.microsoft.com/office/drawing/2014/main" id="{119977FA-B233-0980-B6DA-A94EA6889B7B}"/>
              </a:ext>
            </a:extLst>
          </p:cNvPr>
          <p:cNvSpPr txBox="1"/>
          <p:nvPr/>
        </p:nvSpPr>
        <p:spPr>
          <a:xfrm>
            <a:off x="10295040" y="19563"/>
            <a:ext cx="29045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solidFill>
                  <a:schemeClr val="bg1"/>
                </a:solidFill>
                <a:effectLst/>
              </a:rPr>
              <a:t>Foto:</a:t>
            </a:r>
            <a:r>
              <a:rPr lang="nb-NO" sz="1100" b="1">
                <a:solidFill>
                  <a:schemeClr val="bg1"/>
                </a:solidFill>
                <a:effectLst/>
              </a:rPr>
              <a:t> </a:t>
            </a:r>
            <a:r>
              <a:rPr lang="nb-NO" sz="1100">
                <a:solidFill>
                  <a:schemeClr val="bg1"/>
                </a:solidFill>
                <a:effectLst/>
              </a:rPr>
              <a:t> UN Photo/Mark Garten</a:t>
            </a:r>
            <a:endParaRPr lang="nb-NO" sz="1100">
              <a:solidFill>
                <a:schemeClr val="bg1"/>
              </a:solidFill>
              <a:ea typeface="Roboto"/>
            </a:endParaRPr>
          </a:p>
        </p:txBody>
      </p:sp>
    </p:spTree>
    <p:extLst>
      <p:ext uri="{BB962C8B-B14F-4D97-AF65-F5344CB8AC3E}">
        <p14:creationId xmlns:p14="http://schemas.microsoft.com/office/powerpoint/2010/main" val="263100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CD6DC-3CFF-3958-61D5-A70DD3DD437A}"/>
            </a:ext>
          </a:extLst>
        </p:cNvPr>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EF79F42-0A1B-102D-E8F5-3CCA7D18CFAE}"/>
              </a:ext>
            </a:extLst>
          </p:cNvPr>
          <p:cNvSpPr>
            <a:spLocks noGrp="1"/>
          </p:cNvSpPr>
          <p:nvPr>
            <p:ph type="body" sz="quarter" idx="11"/>
          </p:nvPr>
        </p:nvSpPr>
        <p:spPr/>
        <p:txBody>
          <a:bodyPr>
            <a:normAutofit/>
          </a:bodyPr>
          <a:lstStyle/>
          <a:p>
            <a:r>
              <a:rPr lang="nb-NO" b="1"/>
              <a:t>Hva gjør Norge?</a:t>
            </a:r>
          </a:p>
        </p:txBody>
      </p:sp>
      <p:sp>
        <p:nvSpPr>
          <p:cNvPr id="4" name="Plassholder for tekst 3">
            <a:extLst>
              <a:ext uri="{FF2B5EF4-FFF2-40B4-BE49-F238E27FC236}">
                <a16:creationId xmlns:a16="http://schemas.microsoft.com/office/drawing/2014/main" id="{4B8CB7BD-4619-9573-DB63-A1BBBD230AD8}"/>
              </a:ext>
            </a:extLst>
          </p:cNvPr>
          <p:cNvSpPr>
            <a:spLocks noGrp="1"/>
          </p:cNvSpPr>
          <p:nvPr>
            <p:ph type="body" sz="quarter" idx="12"/>
          </p:nvPr>
        </p:nvSpPr>
        <p:spPr>
          <a:xfrm>
            <a:off x="669450" y="1941355"/>
            <a:ext cx="4030663" cy="4183673"/>
          </a:xfrm>
        </p:spPr>
        <p:txBody>
          <a:bodyPr>
            <a:normAutofit/>
          </a:bodyPr>
          <a:lstStyle/>
          <a:p>
            <a:pPr>
              <a:buAutoNum type="arabicPeriod"/>
            </a:pPr>
            <a:r>
              <a:rPr lang="nb-NO"/>
              <a:t>Sikrer oversikt, og vurderer status på naturen og naturmangfold. </a:t>
            </a:r>
          </a:p>
          <a:p>
            <a:pPr>
              <a:buAutoNum type="arabicPeriod"/>
            </a:pPr>
            <a:r>
              <a:rPr lang="nb-NO"/>
              <a:t>Setter på plass, og følger opp, natur- og miljømål. </a:t>
            </a:r>
          </a:p>
          <a:p>
            <a:pPr>
              <a:buAutoNum type="arabicPeriod"/>
            </a:pPr>
            <a:r>
              <a:rPr lang="nb-NO"/>
              <a:t>Har en handlingsplan for bærekraftig bruk og bevaring av naturmangfoldet.</a:t>
            </a:r>
          </a:p>
          <a:p>
            <a:pPr>
              <a:buAutoNum type="arabicPeriod"/>
            </a:pPr>
            <a:r>
              <a:rPr lang="nb-NO"/>
              <a:t>Støtter land i det globale sør. </a:t>
            </a:r>
          </a:p>
          <a:p>
            <a:pPr>
              <a:buAutoNum type="arabicPeriod"/>
            </a:pPr>
            <a:r>
              <a:rPr lang="nb-NO"/>
              <a:t>Deg og meg!</a:t>
            </a:r>
          </a:p>
        </p:txBody>
      </p:sp>
      <p:pic>
        <p:nvPicPr>
          <p:cNvPr id="5" name="Plassholder for bilde 4" descr="Et bilde som inneholder Menneskeansikt, utendørs, klær, person&#10;&#10;KI-generert innhold kan være feil.">
            <a:extLst>
              <a:ext uri="{FF2B5EF4-FFF2-40B4-BE49-F238E27FC236}">
                <a16:creationId xmlns:a16="http://schemas.microsoft.com/office/drawing/2014/main" id="{EA9E63F6-1D35-977B-A43F-DE8726D267F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0005" r="10005"/>
          <a:stretch>
            <a:fillRect/>
          </a:stretch>
        </p:blipFill>
        <p:spPr/>
      </p:pic>
      <p:sp>
        <p:nvSpPr>
          <p:cNvPr id="8" name="TekstSylinder 7">
            <a:extLst>
              <a:ext uri="{FF2B5EF4-FFF2-40B4-BE49-F238E27FC236}">
                <a16:creationId xmlns:a16="http://schemas.microsoft.com/office/drawing/2014/main" id="{1D52AC9E-5979-893A-5EF1-C72D276E741A}"/>
              </a:ext>
            </a:extLst>
          </p:cNvPr>
          <p:cNvSpPr txBox="1"/>
          <p:nvPr/>
        </p:nvSpPr>
        <p:spPr>
          <a:xfrm>
            <a:off x="9574530" y="8467"/>
            <a:ext cx="6152028" cy="246221"/>
          </a:xfrm>
          <a:prstGeom prst="rect">
            <a:avLst/>
          </a:prstGeom>
          <a:noFill/>
        </p:spPr>
        <p:txBody>
          <a:bodyPr wrap="square">
            <a:spAutoFit/>
          </a:bodyPr>
          <a:lstStyle/>
          <a:p>
            <a:r>
              <a:rPr lang="nb-NO" sz="1000">
                <a:solidFill>
                  <a:schemeClr val="bg1"/>
                </a:solidFill>
              </a:rPr>
              <a:t>Foto: Natur og Ungdom/Lovise T. </a:t>
            </a:r>
            <a:r>
              <a:rPr lang="nb-NO" sz="1000" err="1">
                <a:solidFill>
                  <a:schemeClr val="bg1"/>
                </a:solidFill>
              </a:rPr>
              <a:t>Rannekleiv</a:t>
            </a:r>
            <a:endParaRPr lang="nb-NO" sz="1000">
              <a:solidFill>
                <a:schemeClr val="bg1"/>
              </a:solidFill>
            </a:endParaRPr>
          </a:p>
        </p:txBody>
      </p:sp>
    </p:spTree>
    <p:extLst>
      <p:ext uri="{BB962C8B-B14F-4D97-AF65-F5344CB8AC3E}">
        <p14:creationId xmlns:p14="http://schemas.microsoft.com/office/powerpoint/2010/main" val="12718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lassholder for bilde 6" descr="Et bilde som inneholder utendørs, sky, himmel, landskap&#10;&#10;KI-generert innhold kan være feil.">
            <a:extLst>
              <a:ext uri="{FF2B5EF4-FFF2-40B4-BE49-F238E27FC236}">
                <a16:creationId xmlns:a16="http://schemas.microsoft.com/office/drawing/2014/main" id="{9D332299-9310-F922-A449-AE6D38BAF849}"/>
              </a:ext>
            </a:extLst>
          </p:cNvPr>
          <p:cNvPicPr>
            <a:picLocks noGrp="1" noChangeAspect="1"/>
          </p:cNvPicPr>
          <p:nvPr>
            <p:ph type="pic" sz="quarter" idx="10"/>
          </p:nvPr>
        </p:nvPicPr>
        <p:blipFill>
          <a:blip r:embed="rId3"/>
          <a:srcRect t="15404" b="15404"/>
          <a:stretch/>
        </p:blipFill>
        <p:spPr>
          <a:xfrm>
            <a:off x="643467" y="929576"/>
            <a:ext cx="10905066" cy="4998847"/>
          </a:xfrm>
          <a:prstGeom prst="rect">
            <a:avLst/>
          </a:prstGeom>
        </p:spPr>
      </p:pic>
      <p:pic>
        <p:nvPicPr>
          <p:cNvPr id="6" name="Picture 2" descr="Om oss">
            <a:extLst>
              <a:ext uri="{FF2B5EF4-FFF2-40B4-BE49-F238E27FC236}">
                <a16:creationId xmlns:a16="http://schemas.microsoft.com/office/drawing/2014/main" id="{1818F651-B1D0-6470-49B6-E137AFECD7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6630" y="6275422"/>
            <a:ext cx="1055370" cy="582578"/>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a:extLst>
              <a:ext uri="{FF2B5EF4-FFF2-40B4-BE49-F238E27FC236}">
                <a16:creationId xmlns:a16="http://schemas.microsoft.com/office/drawing/2014/main" id="{3109C6E8-9B65-E46C-D604-5E23215155E8}"/>
              </a:ext>
            </a:extLst>
          </p:cNvPr>
          <p:cNvSpPr txBox="1"/>
          <p:nvPr/>
        </p:nvSpPr>
        <p:spPr>
          <a:xfrm>
            <a:off x="9538814" y="5589869"/>
            <a:ext cx="37033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a:solidFill>
                  <a:schemeClr val="bg1"/>
                </a:solidFill>
              </a:rPr>
              <a:t>Foto</a:t>
            </a:r>
            <a:r>
              <a:rPr lang="nb-NO" sz="1200" i="1">
                <a:solidFill>
                  <a:schemeClr val="bg1"/>
                </a:solidFill>
                <a:latin typeface="Roboto"/>
                <a:ea typeface="Roboto"/>
              </a:rPr>
              <a:t>: </a:t>
            </a:r>
            <a:r>
              <a:rPr lang="nb-NO" sz="1200" i="1">
                <a:solidFill>
                  <a:schemeClr val="bg1"/>
                </a:solidFill>
                <a:latin typeface="Roboto"/>
                <a:ea typeface="Roboto"/>
                <a:cs typeface="Roboto"/>
              </a:rPr>
              <a:t> </a:t>
            </a:r>
            <a:r>
              <a:rPr lang="nb-NO" sz="1600" i="1">
                <a:solidFill>
                  <a:schemeClr val="bg1"/>
                </a:solidFill>
              </a:rPr>
              <a:t>iStock/Brasil2</a:t>
            </a:r>
            <a:endParaRPr lang="nb-NO" sz="1200" i="1">
              <a:solidFill>
                <a:schemeClr val="bg1"/>
              </a:solidFill>
              <a:latin typeface="Roboto"/>
              <a:ea typeface="Roboto"/>
            </a:endParaRPr>
          </a:p>
        </p:txBody>
      </p:sp>
    </p:spTree>
    <p:extLst>
      <p:ext uri="{BB962C8B-B14F-4D97-AF65-F5344CB8AC3E}">
        <p14:creationId xmlns:p14="http://schemas.microsoft.com/office/powerpoint/2010/main" val="795874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61962C-F045-07BB-4167-BF935E788D92}"/>
            </a:ext>
          </a:extLst>
        </p:cNvPr>
        <p:cNvGrpSpPr/>
        <p:nvPr/>
      </p:nvGrpSpPr>
      <p:grpSpPr>
        <a:xfrm>
          <a:off x="0" y="0"/>
          <a:ext cx="0" cy="0"/>
          <a:chOff x="0" y="0"/>
          <a:chExt cx="0" cy="0"/>
        </a:xfrm>
      </p:grpSpPr>
      <p:pic>
        <p:nvPicPr>
          <p:cNvPr id="6" name="Picture 2" descr="Om oss">
            <a:extLst>
              <a:ext uri="{FF2B5EF4-FFF2-40B4-BE49-F238E27FC236}">
                <a16:creationId xmlns:a16="http://schemas.microsoft.com/office/drawing/2014/main" id="{630BE812-9527-95D4-59F0-2A7D2E87F1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630" y="6275422"/>
            <a:ext cx="1055370" cy="582578"/>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descr="Et bilde som inneholder sky, landskap, utendørs, himmel&#10;&#10;KI-generert innhold kan være feil.">
            <a:extLst>
              <a:ext uri="{FF2B5EF4-FFF2-40B4-BE49-F238E27FC236}">
                <a16:creationId xmlns:a16="http://schemas.microsoft.com/office/drawing/2014/main" id="{7B605850-20D6-5B20-07C2-40FD44A94EE2}"/>
              </a:ext>
            </a:extLst>
          </p:cNvPr>
          <p:cNvPicPr>
            <a:picLocks noChangeAspect="1"/>
          </p:cNvPicPr>
          <p:nvPr/>
        </p:nvPicPr>
        <p:blipFill>
          <a:blip r:embed="rId4"/>
          <a:stretch>
            <a:fillRect/>
          </a:stretch>
        </p:blipFill>
        <p:spPr>
          <a:xfrm>
            <a:off x="672501" y="330679"/>
            <a:ext cx="10473188" cy="6239774"/>
          </a:xfrm>
          <a:prstGeom prst="rect">
            <a:avLst/>
          </a:prstGeom>
        </p:spPr>
      </p:pic>
      <p:sp>
        <p:nvSpPr>
          <p:cNvPr id="10" name="TekstSylinder 7">
            <a:extLst>
              <a:ext uri="{FF2B5EF4-FFF2-40B4-BE49-F238E27FC236}">
                <a16:creationId xmlns:a16="http://schemas.microsoft.com/office/drawing/2014/main" id="{C54A2B1E-F1A7-8935-0DB4-AAEFF873FE54}"/>
              </a:ext>
            </a:extLst>
          </p:cNvPr>
          <p:cNvSpPr txBox="1"/>
          <p:nvPr/>
        </p:nvSpPr>
        <p:spPr>
          <a:xfrm>
            <a:off x="9403079" y="6244011"/>
            <a:ext cx="3703321"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000" i="1">
                <a:solidFill>
                  <a:schemeClr val="bg1"/>
                </a:solidFill>
              </a:rPr>
              <a:t>Foto</a:t>
            </a:r>
            <a:r>
              <a:rPr lang="nb-NO" sz="1000" i="1">
                <a:solidFill>
                  <a:schemeClr val="bg1"/>
                </a:solidFill>
                <a:ea typeface="Roboto"/>
              </a:rPr>
              <a:t>: </a:t>
            </a:r>
            <a:r>
              <a:rPr lang="nb-NO" sz="1000" i="1">
                <a:solidFill>
                  <a:schemeClr val="bg1"/>
                </a:solidFill>
                <a:ea typeface="Roboto"/>
                <a:cs typeface="Roboto"/>
              </a:rPr>
              <a:t> </a:t>
            </a:r>
            <a:r>
              <a:rPr lang="nb-NO" sz="1000" i="1" err="1">
                <a:solidFill>
                  <a:schemeClr val="bg1"/>
                </a:solidFill>
                <a:ea typeface="Roboto"/>
                <a:cs typeface="Roboto"/>
              </a:rPr>
              <a:t>Unsplash</a:t>
            </a:r>
            <a:r>
              <a:rPr lang="nb-NO" sz="1000" i="1">
                <a:solidFill>
                  <a:schemeClr val="bg1"/>
                </a:solidFill>
                <a:ea typeface="Roboto"/>
                <a:cs typeface="Roboto"/>
              </a:rPr>
              <a:t>/Matt Palmer</a:t>
            </a:r>
            <a:endParaRPr lang="nb-NO" sz="1000" i="1">
              <a:solidFill>
                <a:schemeClr val="bg1"/>
              </a:solidFill>
              <a:ea typeface="Roboto"/>
            </a:endParaRPr>
          </a:p>
        </p:txBody>
      </p:sp>
    </p:spTree>
    <p:extLst>
      <p:ext uri="{BB962C8B-B14F-4D97-AF65-F5344CB8AC3E}">
        <p14:creationId xmlns:p14="http://schemas.microsoft.com/office/powerpoint/2010/main" val="88639557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609768-341f-4e95-a34e-5d8ffa161869" xsi:nil="true"/>
    <Emneord xmlns="67918189-d576-45f3-a2e4-e487142f883b" xsi:nil="true"/>
    <Restriksjoner xmlns="67918189-d576-45f3-a2e4-e487142f883b" xsi:nil="true"/>
    <Merknader xmlns="67918189-d576-45f3-a2e4-e487142f883b" xsi:nil="true"/>
    <lcf76f155ced4ddcb4097134ff3c332f xmlns="67918189-d576-45f3-a2e4-e487142f883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167562DBEF17E4ABD5DEAEEDF20C355" ma:contentTypeVersion="23" ma:contentTypeDescription="Opprett et nytt dokument." ma:contentTypeScope="" ma:versionID="6967313da6bb1a43bcd4017571dbca24">
  <xsd:schema xmlns:xsd="http://www.w3.org/2001/XMLSchema" xmlns:xs="http://www.w3.org/2001/XMLSchema" xmlns:p="http://schemas.microsoft.com/office/2006/metadata/properties" xmlns:ns2="67918189-d576-45f3-a2e4-e487142f883b" xmlns:ns3="cd609768-341f-4e95-a34e-5d8ffa161869" targetNamespace="http://schemas.microsoft.com/office/2006/metadata/properties" ma:root="true" ma:fieldsID="2bf18a41d98d95d653400115f109b5f1" ns2:_="" ns3:_="">
    <xsd:import namespace="67918189-d576-45f3-a2e4-e487142f883b"/>
    <xsd:import namespace="cd609768-341f-4e95-a34e-5d8ffa16186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rknader" minOccurs="0"/>
                <xsd:element ref="ns2:MediaServiceLocation" minOccurs="0"/>
                <xsd:element ref="ns2:Emneord" minOccurs="0"/>
                <xsd:element ref="ns2:Restriksjone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918189-d576-45f3-a2e4-e487142f8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rknader" ma:index="19" nillable="true" ma:displayName="Merknader" ma:format="Dropdown" ma:internalName="Merknader">
      <xsd:simpleType>
        <xsd:restriction base="dms:Text">
          <xsd:maxLength value="255"/>
        </xsd:restriction>
      </xsd:simpleType>
    </xsd:element>
    <xsd:element name="MediaServiceLocation" ma:index="20" nillable="true" ma:displayName="Location" ma:internalName="MediaServiceLocation" ma:readOnly="true">
      <xsd:simpleType>
        <xsd:restriction base="dms:Text"/>
      </xsd:simpleType>
    </xsd:element>
    <xsd:element name="Emneord" ma:index="21" nillable="true" ma:displayName="Emneord" ma:internalName="Emneord">
      <xsd:simpleType>
        <xsd:restriction base="dms:Text">
          <xsd:maxLength value="255"/>
        </xsd:restriction>
      </xsd:simpleType>
    </xsd:element>
    <xsd:element name="Restriksjoner" ma:index="22" nillable="true" ma:displayName="Restriksjoner" ma:format="Dropdown" ma:internalName="Restriksjoner">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demerkelapper" ma:readOnly="false" ma:fieldId="{5cf76f15-5ced-4ddc-b409-7134ff3c332f}" ma:taxonomyMulti="true" ma:sspId="eeda587c-627b-4f1d-b698-be660be3f5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609768-341f-4e95-a34e-5d8ffa16186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6" nillable="true" ma:displayName="Taxonomy Catch All Column" ma:hidden="true" ma:list="{6c88a69f-72c3-4a21-9fb0-dc82ced22e94}" ma:internalName="TaxCatchAll" ma:showField="CatchAllData" ma:web="cd609768-341f-4e95-a34e-5d8ffa1618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3F9CF9-19E5-4632-BB43-7F1F3F1C0C7B}">
  <ds:schemaRefs>
    <ds:schemaRef ds:uri="67918189-d576-45f3-a2e4-e487142f883b"/>
    <ds:schemaRef ds:uri="cd609768-341f-4e95-a34e-5d8ffa1618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A4F0540-2C4A-4C48-BE76-145D2FA213D1}">
  <ds:schemaRefs>
    <ds:schemaRef ds:uri="http://schemas.microsoft.com/sharepoint/v3/contenttype/forms"/>
  </ds:schemaRefs>
</ds:datastoreItem>
</file>

<file path=customXml/itemProps3.xml><?xml version="1.0" encoding="utf-8"?>
<ds:datastoreItem xmlns:ds="http://schemas.openxmlformats.org/officeDocument/2006/customXml" ds:itemID="{14949F5C-4614-46B5-9DBF-5DEED43624C5}"/>
</file>

<file path=docProps/app.xml><?xml version="1.0" encoding="utf-8"?>
<Properties xmlns="http://schemas.openxmlformats.org/officeDocument/2006/extended-properties" xmlns:vt="http://schemas.openxmlformats.org/officeDocument/2006/docPropsVTypes">
  <TotalTime>2</TotalTime>
  <Words>2681</Words>
  <Application>Microsoft Office PowerPoint</Application>
  <PresentationFormat>Widescreen</PresentationFormat>
  <Paragraphs>145</Paragraphs>
  <Slides>12</Slides>
  <Notes>12</Notes>
  <HiddenSlides>0</HiddenSlides>
  <MMClips>2</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12</vt:i4>
      </vt:variant>
    </vt:vector>
  </HeadingPairs>
  <TitlesOfParts>
    <vt:vector size="21" baseType="lpstr">
      <vt:lpstr>Aptos</vt:lpstr>
      <vt:lpstr>Aptos Display</vt:lpstr>
      <vt:lpstr>Arial</vt:lpstr>
      <vt:lpstr>Calibri</vt:lpstr>
      <vt:lpstr>Calibri,Sans-Serif</vt:lpstr>
      <vt:lpstr>Courier New</vt:lpstr>
      <vt:lpstr>Noto Serif</vt:lpstr>
      <vt:lpstr>Roboto</vt:lpstr>
      <vt:lpstr>Office-tema</vt:lpstr>
      <vt:lpstr>UT AV NATURKRISA! Undervisningsopplegg for ungdomsskolen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Iselin Løvslett Danbolt</cp:lastModifiedBy>
  <cp:revision>3</cp:revision>
  <cp:lastPrinted>2025-07-03T08:47:55Z</cp:lastPrinted>
  <dcterms:created xsi:type="dcterms:W3CDTF">2025-05-21T07:12:18Z</dcterms:created>
  <dcterms:modified xsi:type="dcterms:W3CDTF">2026-06-25T10:41:42Z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0x010100C167562DBEF17E4ABD5DEAEEDF20C355</vt:lpwstr>
  </property>
  <property fmtid="{D5CDD505-2E9C-101B-9397-08002B2CF9AE}" pid="3" name="MediaServiceImageTags">
    <vt:lpwstr/>
  </property>
</Properties>
</file>